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8"/>
  </p:notesMasterIdLst>
  <p:handoutMasterIdLst>
    <p:handoutMasterId r:id="rId39"/>
  </p:handoutMasterIdLst>
  <p:sldIdLst>
    <p:sldId id="256" r:id="rId2"/>
    <p:sldId id="279" r:id="rId3"/>
    <p:sldId id="258" r:id="rId4"/>
    <p:sldId id="260" r:id="rId5"/>
    <p:sldId id="266" r:id="rId6"/>
    <p:sldId id="273" r:id="rId7"/>
    <p:sldId id="274" r:id="rId8"/>
    <p:sldId id="272" r:id="rId9"/>
    <p:sldId id="275" r:id="rId10"/>
    <p:sldId id="276" r:id="rId11"/>
    <p:sldId id="295" r:id="rId12"/>
    <p:sldId id="292" r:id="rId13"/>
    <p:sldId id="261" r:id="rId14"/>
    <p:sldId id="290" r:id="rId15"/>
    <p:sldId id="267" r:id="rId16"/>
    <p:sldId id="278" r:id="rId17"/>
    <p:sldId id="268" r:id="rId18"/>
    <p:sldId id="269" r:id="rId19"/>
    <p:sldId id="296" r:id="rId20"/>
    <p:sldId id="277" r:id="rId21"/>
    <p:sldId id="297" r:id="rId22"/>
    <p:sldId id="281" r:id="rId23"/>
    <p:sldId id="287" r:id="rId24"/>
    <p:sldId id="286" r:id="rId25"/>
    <p:sldId id="288" r:id="rId26"/>
    <p:sldId id="289" r:id="rId27"/>
    <p:sldId id="265" r:id="rId28"/>
    <p:sldId id="270" r:id="rId29"/>
    <p:sldId id="262" r:id="rId30"/>
    <p:sldId id="294" r:id="rId31"/>
    <p:sldId id="282" r:id="rId32"/>
    <p:sldId id="283" r:id="rId33"/>
    <p:sldId id="284" r:id="rId34"/>
    <p:sldId id="285" r:id="rId35"/>
    <p:sldId id="263" r:id="rId36"/>
    <p:sldId id="280" r:id="rId3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271" autoAdjust="0"/>
    <p:restoredTop sz="78475" autoAdjust="0"/>
  </p:normalViewPr>
  <p:slideViewPr>
    <p:cSldViewPr>
      <p:cViewPr varScale="1">
        <p:scale>
          <a:sx n="106" d="100"/>
          <a:sy n="106" d="100"/>
        </p:scale>
        <p:origin x="11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768" y="-84"/>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3037840" cy="464820"/>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eaLnBrk="0" hangingPunct="0">
              <a:defRPr sz="1200"/>
            </a:lvl1pPr>
          </a:lstStyle>
          <a:p>
            <a:endParaRPr lang="en-US"/>
          </a:p>
        </p:txBody>
      </p:sp>
      <p:sp>
        <p:nvSpPr>
          <p:cNvPr id="15363" name="Rectangle 3075"/>
          <p:cNvSpPr>
            <a:spLocks noGrp="1" noChangeArrowheads="1"/>
          </p:cNvSpPr>
          <p:nvPr>
            <p:ph type="dt" sz="quarter" idx="1"/>
          </p:nvPr>
        </p:nvSpPr>
        <p:spPr bwMode="auto">
          <a:xfrm>
            <a:off x="3972560" y="0"/>
            <a:ext cx="3037840" cy="464820"/>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eaLnBrk="0" hangingPunct="0">
              <a:defRPr sz="1200"/>
            </a:lvl1pPr>
          </a:lstStyle>
          <a:p>
            <a:endParaRPr lang="en-US"/>
          </a:p>
        </p:txBody>
      </p:sp>
      <p:sp>
        <p:nvSpPr>
          <p:cNvPr id="15364" name="Rectangle 3076"/>
          <p:cNvSpPr>
            <a:spLocks noGrp="1" noChangeArrowheads="1"/>
          </p:cNvSpPr>
          <p:nvPr>
            <p:ph type="ftr" sz="quarter" idx="2"/>
          </p:nvPr>
        </p:nvSpPr>
        <p:spPr bwMode="auto">
          <a:xfrm>
            <a:off x="0" y="8831580"/>
            <a:ext cx="3037840" cy="464820"/>
          </a:xfrm>
          <a:prstGeom prst="rect">
            <a:avLst/>
          </a:prstGeom>
          <a:noFill/>
          <a:ln w="12700">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eaLnBrk="0" hangingPunct="0">
              <a:defRPr sz="1200"/>
            </a:lvl1pPr>
          </a:lstStyle>
          <a:p>
            <a:endParaRPr lang="en-US"/>
          </a:p>
        </p:txBody>
      </p:sp>
      <p:sp>
        <p:nvSpPr>
          <p:cNvPr id="15365" name="Rectangle 3077"/>
          <p:cNvSpPr>
            <a:spLocks noGrp="1" noChangeArrowheads="1"/>
          </p:cNvSpPr>
          <p:nvPr>
            <p:ph type="sldNum" sz="quarter" idx="3"/>
          </p:nvPr>
        </p:nvSpPr>
        <p:spPr bwMode="auto">
          <a:xfrm>
            <a:off x="3972560" y="8831580"/>
            <a:ext cx="3037840" cy="464820"/>
          </a:xfrm>
          <a:prstGeom prst="rect">
            <a:avLst/>
          </a:prstGeom>
          <a:noFill/>
          <a:ln w="12700">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eaLnBrk="0" hangingPunct="0">
              <a:defRPr sz="1200"/>
            </a:lvl1pPr>
          </a:lstStyle>
          <a:p>
            <a:fld id="{3565699D-F109-48D1-8BC4-6C1B7F68F80A}" type="slidenum">
              <a:rPr lang="en-US"/>
              <a:pPr/>
              <a:t>‹#›</a:t>
            </a:fld>
            <a:endParaRPr lang="en-US"/>
          </a:p>
        </p:txBody>
      </p:sp>
    </p:spTree>
    <p:extLst>
      <p:ext uri="{BB962C8B-B14F-4D97-AF65-F5344CB8AC3E}">
        <p14:creationId xmlns:p14="http://schemas.microsoft.com/office/powerpoint/2010/main" val="1634673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3037840" cy="464820"/>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eaLnBrk="0" hangingPunct="0">
              <a:defRPr sz="1200"/>
            </a:lvl1pPr>
          </a:lstStyle>
          <a:p>
            <a:endParaRPr lang="en-US"/>
          </a:p>
        </p:txBody>
      </p:sp>
      <p:sp>
        <p:nvSpPr>
          <p:cNvPr id="17411" name="Rectangle 1027"/>
          <p:cNvSpPr>
            <a:spLocks noGrp="1" noChangeArrowheads="1"/>
          </p:cNvSpPr>
          <p:nvPr>
            <p:ph type="dt" idx="1"/>
          </p:nvPr>
        </p:nvSpPr>
        <p:spPr bwMode="auto">
          <a:xfrm>
            <a:off x="3972560" y="0"/>
            <a:ext cx="3037840" cy="464820"/>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eaLnBrk="0" hangingPunct="0">
              <a:defRPr sz="1200"/>
            </a:lvl1pPr>
          </a:lstStyle>
          <a:p>
            <a:endParaRPr lang="en-US"/>
          </a:p>
        </p:txBody>
      </p:sp>
      <p:sp>
        <p:nvSpPr>
          <p:cNvPr id="17412"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7413" name="Rectangle 1029"/>
          <p:cNvSpPr>
            <a:spLocks noGrp="1" noChangeArrowheads="1"/>
          </p:cNvSpPr>
          <p:nvPr>
            <p:ph type="body" sz="quarter" idx="3"/>
          </p:nvPr>
        </p:nvSpPr>
        <p:spPr bwMode="auto">
          <a:xfrm>
            <a:off x="934720" y="4415791"/>
            <a:ext cx="5140960" cy="4183380"/>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1030"/>
          <p:cNvSpPr>
            <a:spLocks noGrp="1" noChangeArrowheads="1"/>
          </p:cNvSpPr>
          <p:nvPr>
            <p:ph type="ftr" sz="quarter" idx="4"/>
          </p:nvPr>
        </p:nvSpPr>
        <p:spPr bwMode="auto">
          <a:xfrm>
            <a:off x="0" y="8831580"/>
            <a:ext cx="3037840" cy="464820"/>
          </a:xfrm>
          <a:prstGeom prst="rect">
            <a:avLst/>
          </a:prstGeom>
          <a:noFill/>
          <a:ln w="12700">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eaLnBrk="0" hangingPunct="0">
              <a:defRPr sz="1200"/>
            </a:lvl1pPr>
          </a:lstStyle>
          <a:p>
            <a:endParaRPr lang="en-US"/>
          </a:p>
        </p:txBody>
      </p:sp>
      <p:sp>
        <p:nvSpPr>
          <p:cNvPr id="17415" name="Rectangle 1031"/>
          <p:cNvSpPr>
            <a:spLocks noGrp="1" noChangeArrowheads="1"/>
          </p:cNvSpPr>
          <p:nvPr>
            <p:ph type="sldNum" sz="quarter" idx="5"/>
          </p:nvPr>
        </p:nvSpPr>
        <p:spPr bwMode="auto">
          <a:xfrm>
            <a:off x="3972560" y="8831580"/>
            <a:ext cx="3037840" cy="464820"/>
          </a:xfrm>
          <a:prstGeom prst="rect">
            <a:avLst/>
          </a:prstGeom>
          <a:noFill/>
          <a:ln w="12700">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eaLnBrk="0" hangingPunct="0">
              <a:defRPr sz="1200"/>
            </a:lvl1pPr>
          </a:lstStyle>
          <a:p>
            <a:fld id="{C51E724B-7CAC-436B-A4AE-A0DA6EE6B54F}" type="slidenum">
              <a:rPr lang="en-US"/>
              <a:pPr/>
              <a:t>‹#›</a:t>
            </a:fld>
            <a:endParaRPr lang="en-US"/>
          </a:p>
        </p:txBody>
      </p:sp>
    </p:spTree>
    <p:extLst>
      <p:ext uri="{BB962C8B-B14F-4D97-AF65-F5344CB8AC3E}">
        <p14:creationId xmlns:p14="http://schemas.microsoft.com/office/powerpoint/2010/main" val="2053487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1</a:t>
            </a:fld>
            <a:endParaRPr lang="en-US"/>
          </a:p>
        </p:txBody>
      </p:sp>
    </p:spTree>
    <p:extLst>
      <p:ext uri="{BB962C8B-B14F-4D97-AF65-F5344CB8AC3E}">
        <p14:creationId xmlns:p14="http://schemas.microsoft.com/office/powerpoint/2010/main" val="2433918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DPI did not have original receipts submitted with it and was returned to the department</a:t>
            </a:r>
            <a:r>
              <a:rPr lang="en-US" baseline="0" dirty="0" smtClean="0"/>
              <a:t> on 2/10/15.  If you have questions (</a:t>
            </a:r>
            <a:r>
              <a:rPr lang="en-US" baseline="0" dirty="0" err="1" smtClean="0"/>
              <a:t>ie</a:t>
            </a:r>
            <a:r>
              <a:rPr lang="en-US" baseline="0" dirty="0" smtClean="0"/>
              <a:t>: you have not received it back, or have resent it and it is still not approved) call HSC </a:t>
            </a:r>
            <a:r>
              <a:rPr lang="en-US" baseline="0" dirty="0" err="1" smtClean="0"/>
              <a:t>Unerestricted</a:t>
            </a:r>
            <a:r>
              <a:rPr lang="en-US" baseline="0" dirty="0" smtClean="0"/>
              <a:t> at 272-6266 as indicated below the entry.</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10</a:t>
            </a:fld>
            <a:endParaRPr lang="en-US"/>
          </a:p>
        </p:txBody>
      </p:sp>
    </p:spTree>
    <p:extLst>
      <p:ext uri="{BB962C8B-B14F-4D97-AF65-F5344CB8AC3E}">
        <p14:creationId xmlns:p14="http://schemas.microsoft.com/office/powerpoint/2010/main" val="107689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11</a:t>
            </a:fld>
            <a:endParaRPr lang="en-US"/>
          </a:p>
        </p:txBody>
      </p:sp>
    </p:spTree>
    <p:extLst>
      <p:ext uri="{BB962C8B-B14F-4D97-AF65-F5344CB8AC3E}">
        <p14:creationId xmlns:p14="http://schemas.microsoft.com/office/powerpoint/2010/main" val="2954605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have your DPI flow quickly through the Core office approval process, it must be</a:t>
            </a:r>
            <a:r>
              <a:rPr lang="en-US" baseline="0" dirty="0" smtClean="0"/>
              <a:t> approvable when received.  Any problems slow the process down.</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12</a:t>
            </a:fld>
            <a:endParaRPr lang="en-US"/>
          </a:p>
        </p:txBody>
      </p:sp>
    </p:spTree>
    <p:extLst>
      <p:ext uri="{BB962C8B-B14F-4D97-AF65-F5344CB8AC3E}">
        <p14:creationId xmlns:p14="http://schemas.microsoft.com/office/powerpoint/2010/main" val="2327149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type of DPI  (</a:t>
            </a:r>
            <a:r>
              <a:rPr lang="en-US" dirty="0" err="1" smtClean="0"/>
              <a:t>ie</a:t>
            </a:r>
            <a:r>
              <a:rPr lang="en-US" dirty="0" smtClean="0"/>
              <a:t>: “Goods” versus “Travel”) the accounts</a:t>
            </a:r>
            <a:r>
              <a:rPr lang="en-US" baseline="0" dirty="0" smtClean="0"/>
              <a:t> used would be expected to be different.  The required signatures also differ depending on Payment/Reimbursement type.  An incorrect Payment/Reimbursement type can cause a DPI to be returned for missing signatures.</a:t>
            </a:r>
          </a:p>
          <a:p>
            <a:endParaRPr lang="en-US" baseline="0" dirty="0" smtClean="0"/>
          </a:p>
          <a:p>
            <a:r>
              <a:rPr lang="en-US" baseline="0" dirty="0" smtClean="0"/>
              <a:t>Dates of travel return and date of receipts for goods impact the 60 day IRS Accountability plan.</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13</a:t>
            </a:fld>
            <a:endParaRPr lang="en-US"/>
          </a:p>
        </p:txBody>
      </p:sp>
    </p:spTree>
    <p:extLst>
      <p:ext uri="{BB962C8B-B14F-4D97-AF65-F5344CB8AC3E}">
        <p14:creationId xmlns:p14="http://schemas.microsoft.com/office/powerpoint/2010/main" val="2954605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*Reimbursement</a:t>
            </a:r>
            <a:r>
              <a:rPr lang="en-US" baseline="0" dirty="0" smtClean="0"/>
              <a:t> will be taxable if received more than 60 calendar days after the return date (travel) or receipt date (goods)</a:t>
            </a:r>
          </a:p>
          <a:p>
            <a:pPr marL="171450" indent="-171450">
              <a:buFont typeface="Arial" charset="0"/>
              <a:buChar char="•"/>
            </a:pPr>
            <a:r>
              <a:rPr lang="en-US" baseline="0" dirty="0" smtClean="0"/>
              <a:t>Received DPI must be APPROVABLE, or corrected and made approvable, within this 60 day timeframe to avoid taxability</a:t>
            </a:r>
          </a:p>
          <a:p>
            <a:pPr marL="171450" indent="-171450">
              <a:buFont typeface="Arial" charset="0"/>
              <a:buChar char="•"/>
            </a:pPr>
            <a:r>
              <a:rPr lang="en-US" dirty="0" smtClean="0"/>
              <a:t>If DPI is still in Department’s queue after 60 days, it is taxable</a:t>
            </a:r>
          </a:p>
          <a:p>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14</a:t>
            </a:fld>
            <a:endParaRPr lang="en-US"/>
          </a:p>
        </p:txBody>
      </p:sp>
    </p:spTree>
    <p:extLst>
      <p:ext uri="{BB962C8B-B14F-4D97-AF65-F5344CB8AC3E}">
        <p14:creationId xmlns:p14="http://schemas.microsoft.com/office/powerpoint/2010/main" val="2529287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include:</a:t>
            </a:r>
          </a:p>
          <a:p>
            <a:r>
              <a:rPr lang="en-US" dirty="0" smtClean="0"/>
              <a:t>UNM</a:t>
            </a:r>
            <a:r>
              <a:rPr lang="en-US" baseline="0" dirty="0" smtClean="0"/>
              <a:t> Employee</a:t>
            </a:r>
          </a:p>
          <a:p>
            <a:r>
              <a:rPr lang="en-US" baseline="0" dirty="0" smtClean="0"/>
              <a:t>UNM Student</a:t>
            </a:r>
          </a:p>
          <a:p>
            <a:r>
              <a:rPr lang="en-US" baseline="0" dirty="0" smtClean="0"/>
              <a:t>UNM Foreign Student</a:t>
            </a:r>
          </a:p>
          <a:p>
            <a:r>
              <a:rPr lang="en-US" baseline="0" dirty="0" smtClean="0"/>
              <a:t>US Individual or US Company</a:t>
            </a:r>
          </a:p>
          <a:p>
            <a:r>
              <a:rPr lang="en-US" baseline="0" dirty="0" smtClean="0"/>
              <a:t>Foreign Individual or Foreign Company</a:t>
            </a:r>
          </a:p>
          <a:p>
            <a:endParaRPr lang="en-US" baseline="0" dirty="0" smtClean="0"/>
          </a:p>
          <a:p>
            <a:r>
              <a:rPr lang="en-US" baseline="0" dirty="0" smtClean="0"/>
              <a:t>Best Practice: Send foreign individual or Company DPIs to taxation first.  Taxation will forward them to us after their review.</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15</a:t>
            </a:fld>
            <a:endParaRPr lang="en-US"/>
          </a:p>
        </p:txBody>
      </p:sp>
    </p:spTree>
    <p:extLst>
      <p:ext uri="{BB962C8B-B14F-4D97-AF65-F5344CB8AC3E}">
        <p14:creationId xmlns:p14="http://schemas.microsoft.com/office/powerpoint/2010/main" val="3058416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 Types include:                                                    RARELY used:</a:t>
            </a:r>
          </a:p>
          <a:p>
            <a:r>
              <a:rPr lang="en-US" dirty="0" smtClean="0"/>
              <a:t>Books, Periodicals                                                            Refunds=returning</a:t>
            </a:r>
            <a:r>
              <a:rPr lang="en-US" baseline="0" dirty="0" smtClean="0"/>
              <a:t> money</a:t>
            </a:r>
            <a:endParaRPr lang="en-US" dirty="0" smtClean="0"/>
          </a:p>
          <a:p>
            <a:r>
              <a:rPr lang="en-US" dirty="0" smtClean="0"/>
              <a:t>Conference Registrations                                                 Paid to UNM to the </a:t>
            </a:r>
            <a:r>
              <a:rPr lang="en-US" dirty="0" err="1" smtClean="0"/>
              <a:t>payor</a:t>
            </a:r>
            <a:endParaRPr lang="en-US" dirty="0" smtClean="0"/>
          </a:p>
          <a:p>
            <a:r>
              <a:rPr lang="en-US" dirty="0" smtClean="0"/>
              <a:t>Damages</a:t>
            </a:r>
            <a:r>
              <a:rPr lang="en-US" baseline="0" dirty="0" smtClean="0"/>
              <a:t> or Settlements                                                  (</a:t>
            </a:r>
            <a:r>
              <a:rPr lang="en-US" baseline="0" dirty="0" err="1" smtClean="0"/>
              <a:t>ie</a:t>
            </a:r>
            <a:r>
              <a:rPr lang="en-US" baseline="0" dirty="0" smtClean="0"/>
              <a:t>: student tuition)</a:t>
            </a:r>
          </a:p>
          <a:p>
            <a:r>
              <a:rPr lang="en-US" baseline="0" dirty="0" smtClean="0"/>
              <a:t>Dues, Fees</a:t>
            </a:r>
          </a:p>
          <a:p>
            <a:r>
              <a:rPr lang="en-US" baseline="0" dirty="0" smtClean="0"/>
              <a:t>Goods                                                                               Royalties</a:t>
            </a:r>
          </a:p>
          <a:p>
            <a:r>
              <a:rPr lang="en-US" baseline="0" dirty="0" smtClean="0"/>
              <a:t>Moving Expenses</a:t>
            </a:r>
          </a:p>
          <a:p>
            <a:r>
              <a:rPr lang="en-US" baseline="0" dirty="0" smtClean="0"/>
              <a:t>Notary Public Applications</a:t>
            </a:r>
          </a:p>
          <a:p>
            <a:r>
              <a:rPr lang="en-US" baseline="0" dirty="0" smtClean="0"/>
              <a:t>Participant Fees</a:t>
            </a:r>
          </a:p>
          <a:p>
            <a:r>
              <a:rPr lang="en-US" baseline="0" dirty="0" smtClean="0"/>
              <a:t>Refunds</a:t>
            </a:r>
          </a:p>
          <a:p>
            <a:r>
              <a:rPr lang="en-US" baseline="0" dirty="0" smtClean="0"/>
              <a:t>Royalties</a:t>
            </a:r>
          </a:p>
          <a:p>
            <a:r>
              <a:rPr lang="en-US" baseline="0" dirty="0" smtClean="0"/>
              <a:t>Travel</a:t>
            </a:r>
          </a:p>
          <a:p>
            <a:endParaRPr lang="en-US" dirty="0" smtClean="0"/>
          </a:p>
          <a:p>
            <a:r>
              <a:rPr lang="en-US" dirty="0" smtClean="0"/>
              <a:t>IT IS IMPORTANT TO GET PAYMENT TYPE CORRECT SO THAT THE PRINTED FORM HAS THE APPROPRIATE SIGNATURE LINES</a:t>
            </a:r>
          </a:p>
        </p:txBody>
      </p:sp>
      <p:sp>
        <p:nvSpPr>
          <p:cNvPr id="4" name="Slide Number Placeholder 3"/>
          <p:cNvSpPr>
            <a:spLocks noGrp="1"/>
          </p:cNvSpPr>
          <p:nvPr>
            <p:ph type="sldNum" sz="quarter" idx="10"/>
          </p:nvPr>
        </p:nvSpPr>
        <p:spPr/>
        <p:txBody>
          <a:bodyPr/>
          <a:lstStyle/>
          <a:p>
            <a:fld id="{C51E724B-7CAC-436B-A4AE-A0DA6EE6B54F}" type="slidenum">
              <a:rPr lang="en-US" smtClean="0"/>
              <a:pPr/>
              <a:t>16</a:t>
            </a:fld>
            <a:endParaRPr lang="en-US"/>
          </a:p>
        </p:txBody>
      </p:sp>
    </p:spTree>
    <p:extLst>
      <p:ext uri="{BB962C8B-B14F-4D97-AF65-F5344CB8AC3E}">
        <p14:creationId xmlns:p14="http://schemas.microsoft.com/office/powerpoint/2010/main" val="541819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3189 = UNM</a:t>
            </a:r>
            <a:r>
              <a:rPr lang="en-US" baseline="0" dirty="0" smtClean="0"/>
              <a:t> owned computers, Laptops, IPADS</a:t>
            </a:r>
          </a:p>
          <a:p>
            <a:r>
              <a:rPr lang="en-US" baseline="0" dirty="0" smtClean="0"/>
              <a:t>3180= Resident owned </a:t>
            </a:r>
            <a:r>
              <a:rPr lang="en-US" baseline="0" dirty="0" err="1" smtClean="0"/>
              <a:t>computeres</a:t>
            </a:r>
            <a:r>
              <a:rPr lang="en-US" baseline="0" dirty="0" smtClean="0"/>
              <a:t>, laptops, IPADs</a:t>
            </a:r>
          </a:p>
          <a:p>
            <a:r>
              <a:rPr lang="en-US" baseline="0" dirty="0" smtClean="0"/>
              <a:t>9020=Computers over $5,000</a:t>
            </a:r>
          </a:p>
          <a:p>
            <a:endParaRPr lang="en-US" baseline="0" dirty="0" smtClean="0"/>
          </a:p>
          <a:p>
            <a:r>
              <a:rPr lang="en-US" baseline="0" dirty="0" smtClean="0"/>
              <a:t>38L0=Moving expenses.  These include house hunting trips. </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17</a:t>
            </a:fld>
            <a:endParaRPr lang="en-US"/>
          </a:p>
        </p:txBody>
      </p:sp>
    </p:spTree>
    <p:extLst>
      <p:ext uri="{BB962C8B-B14F-4D97-AF65-F5344CB8AC3E}">
        <p14:creationId xmlns:p14="http://schemas.microsoft.com/office/powerpoint/2010/main" val="1141312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document</a:t>
            </a:r>
            <a:r>
              <a:rPr lang="en-US" baseline="0" dirty="0" smtClean="0"/>
              <a:t> requires documents to be sent with the check; make copies.</a:t>
            </a:r>
          </a:p>
          <a:p>
            <a:r>
              <a:rPr lang="en-US" baseline="0" dirty="0" smtClean="0"/>
              <a:t>UNM keeps the originals you have attached.</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18</a:t>
            </a:fld>
            <a:endParaRPr lang="en-US"/>
          </a:p>
        </p:txBody>
      </p:sp>
    </p:spTree>
    <p:extLst>
      <p:ext uri="{BB962C8B-B14F-4D97-AF65-F5344CB8AC3E}">
        <p14:creationId xmlns:p14="http://schemas.microsoft.com/office/powerpoint/2010/main" val="2543199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document</a:t>
            </a:r>
            <a:r>
              <a:rPr lang="en-US" baseline="0" dirty="0" smtClean="0"/>
              <a:t> requires documents to be sent with the check; make copies.</a:t>
            </a:r>
          </a:p>
          <a:p>
            <a:r>
              <a:rPr lang="en-US" baseline="0" dirty="0" smtClean="0"/>
              <a:t>UNM keeps the originals you have attached.</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19</a:t>
            </a:fld>
            <a:endParaRPr lang="en-US"/>
          </a:p>
        </p:txBody>
      </p:sp>
    </p:spTree>
    <p:extLst>
      <p:ext uri="{BB962C8B-B14F-4D97-AF65-F5344CB8AC3E}">
        <p14:creationId xmlns:p14="http://schemas.microsoft.com/office/powerpoint/2010/main" val="2543199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that there are several classes, both online and instructor led.    (</a:t>
            </a:r>
            <a:r>
              <a:rPr lang="en-US" baseline="0" dirty="0" err="1" smtClean="0"/>
              <a:t>ie</a:t>
            </a:r>
            <a:r>
              <a:rPr lang="en-US" baseline="0" dirty="0" smtClean="0"/>
              <a:t>: Direct Pay Training Lab (FIN AP 201)[ How to process and manage reimbursements], Travel Policies and Procedures (EOD 385) [goes into detail on Travel DPIs. ]</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2</a:t>
            </a:fld>
            <a:endParaRPr lang="en-US"/>
          </a:p>
        </p:txBody>
      </p:sp>
    </p:spTree>
    <p:extLst>
      <p:ext uri="{BB962C8B-B14F-4D97-AF65-F5344CB8AC3E}">
        <p14:creationId xmlns:p14="http://schemas.microsoft.com/office/powerpoint/2010/main" val="1795610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Shipping documents for books/periodicals will</a:t>
            </a:r>
            <a:r>
              <a:rPr lang="en-US" baseline="0" dirty="0" smtClean="0"/>
              <a:t> also be accepted as “proof of payment”</a:t>
            </a:r>
          </a:p>
          <a:p>
            <a:endParaRPr lang="en-US" baseline="0" dirty="0" smtClean="0"/>
          </a:p>
          <a:p>
            <a:r>
              <a:rPr lang="en-US" baseline="0" dirty="0" smtClean="0"/>
              <a:t>If a memo stating alcohol was not purchased, move the amount to 31B0</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20</a:t>
            </a:fld>
            <a:endParaRPr lang="en-US"/>
          </a:p>
        </p:txBody>
      </p:sp>
    </p:spTree>
    <p:extLst>
      <p:ext uri="{BB962C8B-B14F-4D97-AF65-F5344CB8AC3E}">
        <p14:creationId xmlns:p14="http://schemas.microsoft.com/office/powerpoint/2010/main" val="1258078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 information was extracted from our DPI log database for both Unrestricted </a:t>
            </a:r>
            <a:r>
              <a:rPr lang="en-US" sz="2000" dirty="0" err="1" smtClean="0"/>
              <a:t>Acctg</a:t>
            </a:r>
            <a:r>
              <a:rPr lang="en-US" sz="2000" dirty="0" smtClean="0"/>
              <a:t> and HSC C&amp;G</a:t>
            </a:r>
          </a:p>
          <a:p>
            <a:r>
              <a:rPr lang="en-US" sz="2000" dirty="0" smtClean="0"/>
              <a:t>We typically will deny a DPI after 5 days if we do not get any response on additional information requests </a:t>
            </a:r>
            <a:endParaRPr lang="en-US" sz="2000"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21</a:t>
            </a:fld>
            <a:endParaRPr lang="en-US"/>
          </a:p>
        </p:txBody>
      </p:sp>
    </p:spTree>
    <p:extLst>
      <p:ext uri="{BB962C8B-B14F-4D97-AF65-F5344CB8AC3E}">
        <p14:creationId xmlns:p14="http://schemas.microsoft.com/office/powerpoint/2010/main" val="1600388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Unusual circumstances can</a:t>
            </a:r>
            <a:r>
              <a:rPr lang="en-US" baseline="0" dirty="0" smtClean="0"/>
              <a:t> be explained in a memo, the business purpose, or as special circumstances.  Just explain!</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22</a:t>
            </a:fld>
            <a:endParaRPr lang="en-US"/>
          </a:p>
        </p:txBody>
      </p:sp>
    </p:spTree>
    <p:extLst>
      <p:ext uri="{BB962C8B-B14F-4D97-AF65-F5344CB8AC3E}">
        <p14:creationId xmlns:p14="http://schemas.microsoft.com/office/powerpoint/2010/main" val="3162502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your DPI is physically sent to the Core accounting office.  DPIs cannot be approved until they are physically received.  They are denied in the approval queue after 10 days, and must be completed again, and sent to the Core office.</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23</a:t>
            </a:fld>
            <a:endParaRPr lang="en-US"/>
          </a:p>
        </p:txBody>
      </p:sp>
    </p:spTree>
    <p:extLst>
      <p:ext uri="{BB962C8B-B14F-4D97-AF65-F5344CB8AC3E}">
        <p14:creationId xmlns:p14="http://schemas.microsoft.com/office/powerpoint/2010/main" val="2323087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These are DPIs we</a:t>
            </a:r>
            <a:r>
              <a:rPr lang="en-US" baseline="0" dirty="0" smtClean="0"/>
              <a:t> have physically received and reviewed, but cannot approve because department approval has not been completed.</a:t>
            </a:r>
            <a:endParaRPr lang="en-US" dirty="0" smtClean="0"/>
          </a:p>
          <a:p>
            <a:pPr marL="174708" indent="-174708">
              <a:buFont typeface="Arial" panose="020B0604020202020204" pitchFamily="34" charset="0"/>
              <a:buChar char="•"/>
            </a:pPr>
            <a:r>
              <a:rPr lang="en-US" dirty="0" smtClean="0"/>
              <a:t>Importance</a:t>
            </a:r>
            <a:r>
              <a:rPr lang="en-US" baseline="0" dirty="0" smtClean="0"/>
              <a:t> of tracking DPIs you originate through to  approval and payment</a:t>
            </a:r>
          </a:p>
          <a:p>
            <a:pPr marL="174708" indent="-174708">
              <a:buFont typeface="Arial" panose="020B0604020202020204" pitchFamily="34" charset="0"/>
              <a:buChar char="•"/>
            </a:pPr>
            <a:r>
              <a:rPr lang="en-US" baseline="0" dirty="0" smtClean="0"/>
              <a:t>Use FOAAINP to see next approver and contact if necessary to get your DPI approved</a:t>
            </a:r>
          </a:p>
          <a:p>
            <a:pPr marL="174708" indent="-174708">
              <a:buFont typeface="Arial" panose="020B0604020202020204" pitchFamily="34" charset="0"/>
              <a:buChar char="•"/>
            </a:pPr>
            <a:r>
              <a:rPr lang="en-US" baseline="0" dirty="0" smtClean="0"/>
              <a:t>Use FOIDOCH to see if a check has been cut or direct deposit made for your DPI </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24</a:t>
            </a:fld>
            <a:endParaRPr lang="en-US"/>
          </a:p>
        </p:txBody>
      </p:sp>
    </p:spTree>
    <p:extLst>
      <p:ext uri="{BB962C8B-B14F-4D97-AF65-F5344CB8AC3E}">
        <p14:creationId xmlns:p14="http://schemas.microsoft.com/office/powerpoint/2010/main" val="1600388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correct.  A check is being cut, and </a:t>
            </a:r>
            <a:r>
              <a:rPr lang="en-US" baseline="0" dirty="0" err="1" smtClean="0"/>
              <a:t>and</a:t>
            </a:r>
            <a:r>
              <a:rPr lang="en-US" baseline="0" dirty="0" smtClean="0"/>
              <a:t> the check is to be held for pickup.</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25</a:t>
            </a:fld>
            <a:endParaRPr lang="en-US"/>
          </a:p>
        </p:txBody>
      </p:sp>
    </p:spTree>
    <p:extLst>
      <p:ext uri="{BB962C8B-B14F-4D97-AF65-F5344CB8AC3E}">
        <p14:creationId xmlns:p14="http://schemas.microsoft.com/office/powerpoint/2010/main" val="722876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incorrect correct and wastes considerable time in AP.  A check is not being cut, and the discrepancy between checks cut and the number of documents to be “mailed with check” must be manually sorted out in AP.  Draw a line through the “Mail document with check” line if this occurs, before sending </a:t>
            </a:r>
          </a:p>
          <a:p>
            <a:endParaRPr lang="en-US" baseline="0" dirty="0" smtClean="0"/>
          </a:p>
          <a:p>
            <a:r>
              <a:rPr lang="en-US" baseline="0" dirty="0" smtClean="0"/>
              <a:t>**May mention (if time allows) how to view document in </a:t>
            </a:r>
            <a:r>
              <a:rPr lang="en-US" baseline="0" dirty="0" err="1" smtClean="0"/>
              <a:t>Xtender</a:t>
            </a:r>
            <a:r>
              <a:rPr lang="en-US" baseline="0" dirty="0" smtClean="0"/>
              <a:t>, and view the Taxable stamp we place on taxable (or partially taxable) DPIs.  </a:t>
            </a:r>
          </a:p>
        </p:txBody>
      </p:sp>
      <p:sp>
        <p:nvSpPr>
          <p:cNvPr id="4" name="Slide Number Placeholder 3"/>
          <p:cNvSpPr>
            <a:spLocks noGrp="1"/>
          </p:cNvSpPr>
          <p:nvPr>
            <p:ph type="sldNum" sz="quarter" idx="10"/>
          </p:nvPr>
        </p:nvSpPr>
        <p:spPr/>
        <p:txBody>
          <a:bodyPr/>
          <a:lstStyle/>
          <a:p>
            <a:fld id="{C51E724B-7CAC-436B-A4AE-A0DA6EE6B54F}" type="slidenum">
              <a:rPr lang="en-US" smtClean="0"/>
              <a:pPr/>
              <a:t>26</a:t>
            </a:fld>
            <a:endParaRPr lang="en-US"/>
          </a:p>
        </p:txBody>
      </p:sp>
    </p:spTree>
    <p:extLst>
      <p:ext uri="{BB962C8B-B14F-4D97-AF65-F5344CB8AC3E}">
        <p14:creationId xmlns:p14="http://schemas.microsoft.com/office/powerpoint/2010/main" val="1571144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1E724B-7CAC-436B-A4AE-A0DA6EE6B54F}" type="slidenum">
              <a:rPr lang="en-US" smtClean="0"/>
              <a:pPr/>
              <a:t>27</a:t>
            </a:fld>
            <a:endParaRPr lang="en-US"/>
          </a:p>
        </p:txBody>
      </p:sp>
    </p:spTree>
    <p:extLst>
      <p:ext uri="{BB962C8B-B14F-4D97-AF65-F5344CB8AC3E}">
        <p14:creationId xmlns:p14="http://schemas.microsoft.com/office/powerpoint/2010/main" val="384749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1E724B-7CAC-436B-A4AE-A0DA6EE6B54F}" type="slidenum">
              <a:rPr lang="en-US" smtClean="0"/>
              <a:pPr/>
              <a:t>28</a:t>
            </a:fld>
            <a:endParaRPr lang="en-US"/>
          </a:p>
        </p:txBody>
      </p:sp>
    </p:spTree>
    <p:extLst>
      <p:ext uri="{BB962C8B-B14F-4D97-AF65-F5344CB8AC3E}">
        <p14:creationId xmlns:p14="http://schemas.microsoft.com/office/powerpoint/2010/main" val="2407368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1E724B-7CAC-436B-A4AE-A0DA6EE6B54F}" type="slidenum">
              <a:rPr lang="en-US" smtClean="0"/>
              <a:pPr/>
              <a:t>29</a:t>
            </a:fld>
            <a:endParaRPr lang="en-US"/>
          </a:p>
        </p:txBody>
      </p:sp>
    </p:spTree>
    <p:extLst>
      <p:ext uri="{BB962C8B-B14F-4D97-AF65-F5344CB8AC3E}">
        <p14:creationId xmlns:p14="http://schemas.microsoft.com/office/powerpoint/2010/main" val="168098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Usually either hung up in </a:t>
            </a:r>
            <a:r>
              <a:rPr lang="en-US" sz="2000" dirty="0" err="1" smtClean="0"/>
              <a:t>Dept</a:t>
            </a:r>
            <a:r>
              <a:rPr lang="en-US" sz="2000" dirty="0" smtClean="0"/>
              <a:t> queue or DPI docs still in </a:t>
            </a:r>
            <a:r>
              <a:rPr lang="en-US" sz="2000" dirty="0" err="1" smtClean="0"/>
              <a:t>Dept’s</a:t>
            </a:r>
            <a:r>
              <a:rPr lang="en-US" sz="2000" dirty="0" smtClean="0"/>
              <a:t> office</a:t>
            </a:r>
          </a:p>
          <a:p>
            <a:r>
              <a:rPr lang="en-US" sz="2000" dirty="0" smtClean="0"/>
              <a:t>Or</a:t>
            </a:r>
          </a:p>
          <a:p>
            <a:r>
              <a:rPr lang="en-US" sz="2000" dirty="0" smtClean="0"/>
              <a:t>Hung up in core office due to an issue that prevents it being approved for payment</a:t>
            </a:r>
          </a:p>
          <a:p>
            <a:endParaRPr lang="en-US" dirty="0"/>
          </a:p>
          <a:p>
            <a:endParaRPr lang="en-US" dirty="0" smtClean="0"/>
          </a:p>
          <a:p>
            <a:r>
              <a:rPr lang="en-US" sz="1600" dirty="0" smtClean="0"/>
              <a:t>To have your DPI flow quickly through the Core office approval process, it must be</a:t>
            </a:r>
            <a:r>
              <a:rPr lang="en-US" sz="1600" baseline="0" dirty="0" smtClean="0"/>
              <a:t> approvable when received.  Any problems slow the process down.</a:t>
            </a:r>
            <a:endParaRPr lang="en-US" sz="1600"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3</a:t>
            </a:fld>
            <a:endParaRPr lang="en-US"/>
          </a:p>
        </p:txBody>
      </p:sp>
    </p:spTree>
    <p:extLst>
      <p:ext uri="{BB962C8B-B14F-4D97-AF65-F5344CB8AC3E}">
        <p14:creationId xmlns:p14="http://schemas.microsoft.com/office/powerpoint/2010/main" val="232714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1E724B-7CAC-436B-A4AE-A0DA6EE6B54F}" type="slidenum">
              <a:rPr lang="en-US" smtClean="0"/>
              <a:pPr/>
              <a:t>30</a:t>
            </a:fld>
            <a:endParaRPr lang="en-US"/>
          </a:p>
        </p:txBody>
      </p:sp>
    </p:spTree>
    <p:extLst>
      <p:ext uri="{BB962C8B-B14F-4D97-AF65-F5344CB8AC3E}">
        <p14:creationId xmlns:p14="http://schemas.microsoft.com/office/powerpoint/2010/main" val="1680983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1E724B-7CAC-436B-A4AE-A0DA6EE6B54F}" type="slidenum">
              <a:rPr lang="en-US" smtClean="0"/>
              <a:pPr/>
              <a:t>31</a:t>
            </a:fld>
            <a:endParaRPr lang="en-US"/>
          </a:p>
        </p:txBody>
      </p:sp>
    </p:spTree>
    <p:extLst>
      <p:ext uri="{BB962C8B-B14F-4D97-AF65-F5344CB8AC3E}">
        <p14:creationId xmlns:p14="http://schemas.microsoft.com/office/powerpoint/2010/main" val="1996776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sign into Banner, select “Check Banner Messages”</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32</a:t>
            </a:fld>
            <a:endParaRPr lang="en-US"/>
          </a:p>
        </p:txBody>
      </p:sp>
    </p:spTree>
    <p:extLst>
      <p:ext uri="{BB962C8B-B14F-4D97-AF65-F5344CB8AC3E}">
        <p14:creationId xmlns:p14="http://schemas.microsoft.com/office/powerpoint/2010/main" val="2912603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message above can be seen in it’s entirety by clicking on the pencil.  The document number will also be indicated.</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33</a:t>
            </a:fld>
            <a:endParaRPr lang="en-US"/>
          </a:p>
        </p:txBody>
      </p:sp>
    </p:spTree>
    <p:extLst>
      <p:ext uri="{BB962C8B-B14F-4D97-AF65-F5344CB8AC3E}">
        <p14:creationId xmlns:p14="http://schemas.microsoft.com/office/powerpoint/2010/main" val="801597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1E724B-7CAC-436B-A4AE-A0DA6EE6B54F}" type="slidenum">
              <a:rPr lang="en-US" smtClean="0"/>
              <a:pPr/>
              <a:t>34</a:t>
            </a:fld>
            <a:endParaRPr lang="en-US"/>
          </a:p>
        </p:txBody>
      </p:sp>
    </p:spTree>
    <p:extLst>
      <p:ext uri="{BB962C8B-B14F-4D97-AF65-F5344CB8AC3E}">
        <p14:creationId xmlns:p14="http://schemas.microsoft.com/office/powerpoint/2010/main" val="14596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Get a show of hands for persons interested in a travel toolkit that could be put on their desktop</a:t>
            </a:r>
          </a:p>
          <a:p>
            <a:r>
              <a:rPr lang="en-US" sz="2000" dirty="0" smtClean="0"/>
              <a:t>Links to travel resources, policies, guidelines, key contacts, key points, </a:t>
            </a:r>
            <a:r>
              <a:rPr lang="en-US" sz="2000" dirty="0" err="1" smtClean="0"/>
              <a:t>etc</a:t>
            </a:r>
            <a:endParaRPr lang="en-US" sz="2000" dirty="0" smtClean="0"/>
          </a:p>
          <a:p>
            <a:r>
              <a:rPr lang="en-US" sz="2000" dirty="0" smtClean="0"/>
              <a:t>Instead of having to go look up each time yourself</a:t>
            </a:r>
          </a:p>
          <a:p>
            <a:r>
              <a:rPr lang="en-US" sz="2000" dirty="0" smtClean="0"/>
              <a:t>ALL IN ONE SPOT – JUST CLICK THE LINK, ETC</a:t>
            </a:r>
            <a:endParaRPr lang="en-US" sz="2000"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35</a:t>
            </a:fld>
            <a:endParaRPr lang="en-US"/>
          </a:p>
        </p:txBody>
      </p:sp>
    </p:spTree>
    <p:extLst>
      <p:ext uri="{BB962C8B-B14F-4D97-AF65-F5344CB8AC3E}">
        <p14:creationId xmlns:p14="http://schemas.microsoft.com/office/powerpoint/2010/main" val="3969802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1E724B-7CAC-436B-A4AE-A0DA6EE6B54F}" type="slidenum">
              <a:rPr lang="en-US" smtClean="0"/>
              <a:pPr/>
              <a:t>36</a:t>
            </a:fld>
            <a:endParaRPr lang="en-US"/>
          </a:p>
        </p:txBody>
      </p:sp>
    </p:spTree>
    <p:extLst>
      <p:ext uri="{BB962C8B-B14F-4D97-AF65-F5344CB8AC3E}">
        <p14:creationId xmlns:p14="http://schemas.microsoft.com/office/powerpoint/2010/main" val="171624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Explain zero dollar</a:t>
            </a:r>
            <a:r>
              <a:rPr lang="en-US" sz="1400" baseline="0" dirty="0" smtClean="0"/>
              <a:t> DPIs</a:t>
            </a:r>
          </a:p>
          <a:p>
            <a:endParaRPr lang="en-US" sz="1400" dirty="0"/>
          </a:p>
          <a:p>
            <a:r>
              <a:rPr lang="en-US" sz="1400" dirty="0" smtClean="0"/>
              <a:t>DPEZ is the Banner input form</a:t>
            </a:r>
          </a:p>
          <a:p>
            <a:r>
              <a:rPr lang="en-US" sz="1400" dirty="0" smtClean="0"/>
              <a:t>DPI is the Banner output form</a:t>
            </a:r>
            <a:endParaRPr lang="en-US" sz="1400"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4</a:t>
            </a:fld>
            <a:endParaRPr lang="en-US"/>
          </a:p>
        </p:txBody>
      </p:sp>
    </p:spTree>
    <p:extLst>
      <p:ext uri="{BB962C8B-B14F-4D97-AF65-F5344CB8AC3E}">
        <p14:creationId xmlns:p14="http://schemas.microsoft.com/office/powerpoint/2010/main" val="17872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5</a:t>
            </a:fld>
            <a:endParaRPr lang="en-US"/>
          </a:p>
        </p:txBody>
      </p:sp>
    </p:spTree>
    <p:extLst>
      <p:ext uri="{BB962C8B-B14F-4D97-AF65-F5344CB8AC3E}">
        <p14:creationId xmlns:p14="http://schemas.microsoft.com/office/powerpoint/2010/main" val="132922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Finding it on Main Campus Home Page:</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6</a:t>
            </a:fld>
            <a:endParaRPr lang="en-US"/>
          </a:p>
        </p:txBody>
      </p:sp>
    </p:spTree>
    <p:extLst>
      <p:ext uri="{BB962C8B-B14F-4D97-AF65-F5344CB8AC3E}">
        <p14:creationId xmlns:p14="http://schemas.microsoft.com/office/powerpoint/2010/main" val="204582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HSC access.  You must sign in with your user</a:t>
            </a:r>
            <a:r>
              <a:rPr lang="en-US" baseline="0" dirty="0" smtClean="0"/>
              <a:t> ID and password.  You will be taken to the same site.</a:t>
            </a:r>
            <a:endParaRPr lang="en-US" dirty="0" smtClean="0"/>
          </a:p>
          <a:p>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7</a:t>
            </a:fld>
            <a:endParaRPr lang="en-US"/>
          </a:p>
        </p:txBody>
      </p:sp>
    </p:spTree>
    <p:extLst>
      <p:ext uri="{BB962C8B-B14F-4D97-AF65-F5344CB8AC3E}">
        <p14:creationId xmlns:p14="http://schemas.microsoft.com/office/powerpoint/2010/main" val="738933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Opening page of Document Search database.  Select “Search Main” or “Search HSC”.  This example uses “Search HSC”</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8</a:t>
            </a:fld>
            <a:endParaRPr lang="en-US"/>
          </a:p>
        </p:txBody>
      </p:sp>
    </p:spTree>
    <p:extLst>
      <p:ext uri="{BB962C8B-B14F-4D97-AF65-F5344CB8AC3E}">
        <p14:creationId xmlns:p14="http://schemas.microsoft.com/office/powerpoint/2010/main" val="51047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the need to drop the “I” if using Direct Pay Invoice number, and drop the DZ and any leading zeroes if using the DZ number.</a:t>
            </a:r>
            <a:endParaRPr lang="en-US" dirty="0"/>
          </a:p>
        </p:txBody>
      </p:sp>
      <p:sp>
        <p:nvSpPr>
          <p:cNvPr id="4" name="Slide Number Placeholder 3"/>
          <p:cNvSpPr>
            <a:spLocks noGrp="1"/>
          </p:cNvSpPr>
          <p:nvPr>
            <p:ph type="sldNum" sz="quarter" idx="10"/>
          </p:nvPr>
        </p:nvSpPr>
        <p:spPr/>
        <p:txBody>
          <a:bodyPr/>
          <a:lstStyle/>
          <a:p>
            <a:fld id="{C51E724B-7CAC-436B-A4AE-A0DA6EE6B54F}" type="slidenum">
              <a:rPr lang="en-US" smtClean="0"/>
              <a:pPr/>
              <a:t>9</a:t>
            </a:fld>
            <a:endParaRPr lang="en-US"/>
          </a:p>
        </p:txBody>
      </p:sp>
    </p:spTree>
    <p:extLst>
      <p:ext uri="{BB962C8B-B14F-4D97-AF65-F5344CB8AC3E}">
        <p14:creationId xmlns:p14="http://schemas.microsoft.com/office/powerpoint/2010/main" val="18677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482" name="Group 1026"/>
          <p:cNvGrpSpPr>
            <a:grpSpLocks/>
          </p:cNvGrpSpPr>
          <p:nvPr/>
        </p:nvGrpSpPr>
        <p:grpSpPr bwMode="auto">
          <a:xfrm>
            <a:off x="-7758113" y="1463675"/>
            <a:ext cx="16902113" cy="10795000"/>
            <a:chOff x="-4887" y="922"/>
            <a:chExt cx="10647" cy="6800"/>
          </a:xfrm>
        </p:grpSpPr>
        <p:sp>
          <p:nvSpPr>
            <p:cNvPr id="20483"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endParaRPr lang="en-US"/>
            </a:p>
          </p:txBody>
        </p:sp>
        <p:sp>
          <p:nvSpPr>
            <p:cNvPr id="20484" name="Arc 1028"/>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endParaRPr lang="en-US"/>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a:t>Click to edit Master subtitle style</a:t>
            </a:r>
          </a:p>
        </p:txBody>
      </p:sp>
      <p:sp>
        <p:nvSpPr>
          <p:cNvPr id="20487" name="Rectangle 1031"/>
          <p:cNvSpPr>
            <a:spLocks noGrp="1" noChangeArrowheads="1"/>
          </p:cNvSpPr>
          <p:nvPr>
            <p:ph type="dt" sz="quarter" idx="2"/>
          </p:nvPr>
        </p:nvSpPr>
        <p:spPr/>
        <p:txBody>
          <a:bodyPr/>
          <a:lstStyle>
            <a:lvl1pPr>
              <a:defRPr/>
            </a:lvl1pPr>
          </a:lstStyle>
          <a:p>
            <a:fld id="{FCF97D1C-2776-4807-B980-C0B7846D6BAC}" type="datetime1">
              <a:rPr lang="en-US" smtClean="0"/>
              <a:t>3/3/2015</a:t>
            </a:fld>
            <a:endParaRPr lang="en-US"/>
          </a:p>
        </p:txBody>
      </p:sp>
      <p:sp>
        <p:nvSpPr>
          <p:cNvPr id="20488" name="Rectangle 1032"/>
          <p:cNvSpPr>
            <a:spLocks noGrp="1" noChangeArrowheads="1"/>
          </p:cNvSpPr>
          <p:nvPr>
            <p:ph type="ftr" sz="quarter" idx="3"/>
          </p:nvPr>
        </p:nvSpPr>
        <p:spPr>
          <a:xfrm>
            <a:off x="1295400" y="6365875"/>
            <a:ext cx="4267200" cy="457200"/>
          </a:xfrm>
        </p:spPr>
        <p:txBody>
          <a:bodyPr/>
          <a:lstStyle>
            <a:lvl1pPr>
              <a:defRPr/>
            </a:lvl1pPr>
          </a:lstStyle>
          <a:p>
            <a:endParaRPr lang="en-US"/>
          </a:p>
        </p:txBody>
      </p:sp>
      <p:sp>
        <p:nvSpPr>
          <p:cNvPr id="20489" name="Rectangle 1033"/>
          <p:cNvSpPr>
            <a:spLocks noGrp="1" noChangeArrowheads="1"/>
          </p:cNvSpPr>
          <p:nvPr>
            <p:ph type="sldNum" sz="quarter" idx="4"/>
          </p:nvPr>
        </p:nvSpPr>
        <p:spPr/>
        <p:txBody>
          <a:bodyPr/>
          <a:lstStyle>
            <a:lvl2pPr lvl="1">
              <a:defRPr>
                <a:latin typeface="+mn-lt"/>
              </a:defRPr>
            </a:lvl2pPr>
          </a:lstStyle>
          <a:p>
            <a:pPr lvl="1"/>
            <a:fld id="{0F0C8630-9031-4DA1-ACA4-9462D382C23D}" type="slidenum">
              <a:rPr lang="en-US"/>
              <a:pPr lvl="1"/>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4110879-6B80-4BE2-A867-5F61A949DA82}" type="datetime1">
              <a:rPr lang="en-US" smtClean="0"/>
              <a:t>3/3/2015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2pPr lvl="1">
              <a:defRPr/>
            </a:lvl2pPr>
          </a:lstStyle>
          <a:p>
            <a:pPr lvl="1"/>
            <a:fld id="{5CB7A1A7-ACF4-4A0F-BAA8-6CBF63634B7F}" type="slidenum">
              <a:rPr lang="en-US"/>
              <a:pPr lvl="1"/>
              <a:t>‹#›</a:t>
            </a:fld>
            <a:endParaRPr 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2D2DCFF-084D-413D-BF15-7F2079664A16}" type="datetime1">
              <a:rPr lang="en-US" smtClean="0"/>
              <a:t>3/3/2015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2pPr lvl="1">
              <a:defRPr/>
            </a:lvl2pPr>
          </a:lstStyle>
          <a:p>
            <a:pPr lvl="1"/>
            <a:fld id="{299EED3F-D7A3-4502-BDD7-EDCF28DCEBED}" type="slidenum">
              <a:rPr lang="en-US"/>
              <a:pPr lvl="1"/>
              <a:t>‹#›</a:t>
            </a:fld>
            <a:endParaRPr 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5BA00D-2358-4A92-A766-A87F2A957DF1}" type="datetime1">
              <a:rPr lang="en-US" smtClean="0"/>
              <a:t>3/3/2015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2pPr lvl="1">
              <a:defRPr/>
            </a:lvl2pPr>
          </a:lstStyle>
          <a:p>
            <a:pPr lvl="1"/>
            <a:fld id="{9F263143-A87B-45EF-8A2C-9DC493069FD3}" type="slidenum">
              <a:rPr lang="en-US"/>
              <a:pPr lvl="1"/>
              <a:t>‹#›</a:t>
            </a:fld>
            <a:endParaRPr 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8E46D8F-4A3F-4B43-B463-671757EB9C9E}" type="datetime1">
              <a:rPr lang="en-US" smtClean="0"/>
              <a:t>3/3/2015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2pPr lvl="1">
              <a:defRPr/>
            </a:lvl2pPr>
          </a:lstStyle>
          <a:p>
            <a:pPr lvl="1"/>
            <a:fld id="{C4DB7575-A5B2-4D68-98DC-D506BC2A5A77}" type="slidenum">
              <a:rPr lang="en-US"/>
              <a:pPr lvl="1"/>
              <a:t>‹#›</a:t>
            </a:fld>
            <a:endParaRPr 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7D87794-E0AD-44C0-84A0-CC6A49D012DE}" type="datetime1">
              <a:rPr lang="en-US" smtClean="0"/>
              <a:t>3/3/2015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2pPr lvl="1">
              <a:defRPr/>
            </a:lvl2pPr>
          </a:lstStyle>
          <a:p>
            <a:pPr lvl="1"/>
            <a:fld id="{DFCCDAC2-36C5-4DF7-A411-CBB3A47CA0E9}" type="slidenum">
              <a:rPr lang="en-US"/>
              <a:pPr lvl="1"/>
              <a:t>‹#›</a:t>
            </a:fld>
            <a:endParaRPr 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4C80D78-0296-4701-AE8B-DCC28E5EB2D5}" type="datetime1">
              <a:rPr lang="en-US" smtClean="0"/>
              <a:t>3/3/2015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2pPr lvl="1">
              <a:defRPr/>
            </a:lvl2pPr>
          </a:lstStyle>
          <a:p>
            <a:pPr lvl="1"/>
            <a:fld id="{047AF48D-20C4-446B-91B9-27BDAA3D88C2}" type="slidenum">
              <a:rPr lang="en-US"/>
              <a:pPr lvl="1"/>
              <a:t>‹#›</a:t>
            </a:fld>
            <a:endParaRPr 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CD07762-8525-43FD-9EF3-E8ABE48F782C}" type="datetime1">
              <a:rPr lang="en-US" smtClean="0"/>
              <a:t>3/3/2015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2pPr lvl="1">
              <a:defRPr/>
            </a:lvl2pPr>
          </a:lstStyle>
          <a:p>
            <a:pPr lvl="1"/>
            <a:fld id="{A917622E-3B2E-4A92-8D55-9309409C0A00}" type="slidenum">
              <a:rPr lang="en-US"/>
              <a:pPr lvl="1"/>
              <a:t>‹#›</a:t>
            </a:fld>
            <a:endParaRPr 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3A12ABF-14F8-4697-BF4D-16A49B7A0B52}" type="datetime1">
              <a:rPr lang="en-US" smtClean="0"/>
              <a:t>3/3/2015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2pPr lvl="1">
              <a:defRPr/>
            </a:lvl2pPr>
          </a:lstStyle>
          <a:p>
            <a:pPr lvl="1"/>
            <a:fld id="{CD0DAD56-A84A-4B60-8744-7C2F498F52E2}" type="slidenum">
              <a:rPr lang="en-US"/>
              <a:pPr lvl="1"/>
              <a:t>‹#›</a:t>
            </a:fld>
            <a:endParaRPr 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F5C439C-766E-43F2-B7D2-2E124D2F7D95}" type="datetime1">
              <a:rPr lang="en-US" smtClean="0"/>
              <a:t>3/3/2015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2pPr lvl="1">
              <a:defRPr/>
            </a:lvl2pPr>
          </a:lstStyle>
          <a:p>
            <a:pPr lvl="1"/>
            <a:fld id="{85C14CC9-D325-4DF5-ABBF-F3D6CCAF4D77}" type="slidenum">
              <a:rPr lang="en-US"/>
              <a:pPr lvl="1"/>
              <a:t>‹#›</a:t>
            </a:fld>
            <a:endParaRPr 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15FA54B-019A-4401-B08F-9FC92D21F186}" type="datetime1">
              <a:rPr lang="en-US" smtClean="0"/>
              <a:t>3/3/2015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2pPr lvl="1">
              <a:defRPr/>
            </a:lvl2pPr>
          </a:lstStyle>
          <a:p>
            <a:pPr lvl="1"/>
            <a:fld id="{B533AA87-46C0-483F-8C07-DB87B02AF250}" type="slidenum">
              <a:rPr lang="en-US"/>
              <a:pPr lvl="1"/>
              <a:t>‹#›</a:t>
            </a:fld>
            <a:endParaRPr 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19458"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endParaRPr lang="en-US"/>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endParaRPr lang="en-US"/>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9462" name="Rectangle 2054"/>
          <p:cNvSpPr>
            <a:spLocks noGrp="1" noChangeArrowheads="1"/>
          </p:cNvSpPr>
          <p:nvPr>
            <p:ph type="body" idx="1"/>
          </p:nvPr>
        </p:nvSpPr>
        <p:spPr bwMode="auto">
          <a:xfrm>
            <a:off x="682625" y="1981200"/>
            <a:ext cx="7772400" cy="4114800"/>
          </a:xfrm>
          <a:prstGeom prst="rect">
            <a:avLst/>
          </a:prstGeom>
          <a:noFill/>
          <a:ln w="9525">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454A75FF-E654-4552-AA25-C1F8CA065B2F}" type="datetime1">
              <a:rPr lang="en-US" smtClean="0"/>
              <a:t>3/3/2015</a:t>
            </a:fld>
            <a:endParaRPr lang="en-US"/>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400">
                <a:latin typeface="+mj-lt"/>
              </a:defRPr>
            </a:lvl2pPr>
          </a:lstStyle>
          <a:p>
            <a:pPr lvl="1"/>
            <a:fld id="{60AFB51C-D96D-421F-B094-97F31E88DC2C}" type="slidenum">
              <a:rPr lang="en-US"/>
              <a:pPr lvl="1"/>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n-lt"/>
        </a:defRPr>
      </a:lvl2pPr>
      <a:lvl3pPr marL="1143000" indent="-228600" algn="l" rtl="0" fontAlgn="base">
        <a:spcBef>
          <a:spcPct val="20000"/>
        </a:spcBef>
        <a:spcAft>
          <a:spcPct val="0"/>
        </a:spcAft>
        <a:buClr>
          <a:srgbClr val="00CCFF"/>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a.unm.edu/accountable-plan-requirement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ua.unm.edu/dpez%20payment%20type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hsc.unm.edu/financialservices/accounting/LEARN.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ua.unm.edu/travel/travel-information.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hsc.unm.edu/financialservices/accounting/LEARN.shtml" TargetMode="External"/><Relationship Id="rId5" Type="http://schemas.openxmlformats.org/officeDocument/2006/relationships/hyperlink" Target="http://policy.unm.edu/university-policies/4000/4030.html" TargetMode="External"/><Relationship Id="rId4" Type="http://schemas.openxmlformats.org/officeDocument/2006/relationships/hyperlink" Target="http://ua.unm.edu/faqs.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sz="quarter"/>
          </p:nvPr>
        </p:nvSpPr>
        <p:spPr>
          <a:xfrm>
            <a:off x="251520" y="762000"/>
            <a:ext cx="8814693" cy="1143000"/>
          </a:xfrm>
        </p:spPr>
        <p:txBody>
          <a:bodyPr/>
          <a:lstStyle/>
          <a:p>
            <a:r>
              <a:rPr lang="en-US" dirty="0" smtClean="0"/>
              <a:t>DPIs – A Reviewer’s Perspective</a:t>
            </a:r>
            <a:endParaRPr lang="en-US" dirty="0"/>
          </a:p>
        </p:txBody>
      </p:sp>
      <p:sp>
        <p:nvSpPr>
          <p:cNvPr id="63" name="Rectangle 1033"/>
          <p:cNvSpPr>
            <a:spLocks noGrp="1" noChangeArrowheads="1"/>
          </p:cNvSpPr>
          <p:nvPr>
            <p:ph type="sldNum" sz="quarter" idx="4"/>
          </p:nvPr>
        </p:nvSpPr>
        <p:spPr/>
        <p:txBody>
          <a:bodyPr/>
          <a:lstStyle/>
          <a:p>
            <a:pPr lvl="1"/>
            <a:fld id="{D843A1E3-A079-407D-98A5-B744183E2B4B}" type="slidenum">
              <a:rPr lang="en-US"/>
              <a:pPr lvl="1"/>
              <a:t>1</a:t>
            </a:fld>
            <a:endParaRPr lang="en-US"/>
          </a:p>
        </p:txBody>
      </p:sp>
      <p:grpSp>
        <p:nvGrpSpPr>
          <p:cNvPr id="4102" name="Group 6"/>
          <p:cNvGrpSpPr>
            <a:grpSpLocks noChangeAspect="1"/>
          </p:cNvGrpSpPr>
          <p:nvPr/>
        </p:nvGrpSpPr>
        <p:grpSpPr bwMode="auto">
          <a:xfrm>
            <a:off x="1116013" y="3573463"/>
            <a:ext cx="3417887" cy="2378075"/>
            <a:chOff x="0" y="0"/>
            <a:chExt cx="5383" cy="3744"/>
          </a:xfrm>
        </p:grpSpPr>
        <p:sp>
          <p:nvSpPr>
            <p:cNvPr id="4103" name="AutoShape 7"/>
            <p:cNvSpPr>
              <a:spLocks noChangeAspect="1" noChangeArrowheads="1"/>
            </p:cNvSpPr>
            <p:nvPr/>
          </p:nvSpPr>
          <p:spPr bwMode="auto">
            <a:xfrm>
              <a:off x="0" y="0"/>
              <a:ext cx="5383" cy="3744"/>
            </a:xfrm>
            <a:prstGeom prst="rect">
              <a:avLst/>
            </a:prstGeom>
            <a:noFill/>
            <a:ln w="9525">
              <a:noFill/>
              <a:miter lim="800000"/>
              <a:headEnd/>
              <a:tailEnd/>
            </a:ln>
          </p:spPr>
          <p:txBody>
            <a:bodyPr/>
            <a:lstStyle/>
            <a:p>
              <a:endParaRPr lang="en-US"/>
            </a:p>
          </p:txBody>
        </p:sp>
        <p:sp>
          <p:nvSpPr>
            <p:cNvPr id="4104" name="Rectangle 8"/>
            <p:cNvSpPr>
              <a:spLocks noChangeArrowheads="1"/>
            </p:cNvSpPr>
            <p:nvPr/>
          </p:nvSpPr>
          <p:spPr bwMode="auto">
            <a:xfrm>
              <a:off x="0" y="0"/>
              <a:ext cx="5383" cy="3744"/>
            </a:xfrm>
            <a:prstGeom prst="rect">
              <a:avLst/>
            </a:prstGeom>
            <a:noFill/>
            <a:ln w="0">
              <a:noFill/>
              <a:miter lim="800000"/>
              <a:headEnd/>
              <a:tailEnd/>
            </a:ln>
          </p:spPr>
          <p:txBody>
            <a:bodyPr/>
            <a:lstStyle/>
            <a:p>
              <a:endParaRPr lang="en-US"/>
            </a:p>
          </p:txBody>
        </p:sp>
        <p:sp>
          <p:nvSpPr>
            <p:cNvPr id="4105" name="Freeform 9"/>
            <p:cNvSpPr>
              <a:spLocks/>
            </p:cNvSpPr>
            <p:nvPr/>
          </p:nvSpPr>
          <p:spPr bwMode="auto">
            <a:xfrm>
              <a:off x="15" y="1351"/>
              <a:ext cx="95" cy="156"/>
            </a:xfrm>
            <a:custGeom>
              <a:avLst/>
              <a:gdLst/>
              <a:ahLst/>
              <a:cxnLst>
                <a:cxn ang="0">
                  <a:pos x="0" y="0"/>
                </a:cxn>
                <a:cxn ang="0">
                  <a:pos x="95" y="0"/>
                </a:cxn>
                <a:cxn ang="0">
                  <a:pos x="95" y="20"/>
                </a:cxn>
                <a:cxn ang="0">
                  <a:pos x="60" y="20"/>
                </a:cxn>
                <a:cxn ang="0">
                  <a:pos x="60" y="156"/>
                </a:cxn>
                <a:cxn ang="0">
                  <a:pos x="40" y="156"/>
                </a:cxn>
                <a:cxn ang="0">
                  <a:pos x="40" y="20"/>
                </a:cxn>
                <a:cxn ang="0">
                  <a:pos x="0" y="20"/>
                </a:cxn>
                <a:cxn ang="0">
                  <a:pos x="0" y="0"/>
                </a:cxn>
              </a:cxnLst>
              <a:rect l="0" t="0" r="r" b="b"/>
              <a:pathLst>
                <a:path w="95" h="156">
                  <a:moveTo>
                    <a:pt x="0" y="0"/>
                  </a:moveTo>
                  <a:lnTo>
                    <a:pt x="95" y="0"/>
                  </a:lnTo>
                  <a:lnTo>
                    <a:pt x="95" y="20"/>
                  </a:lnTo>
                  <a:lnTo>
                    <a:pt x="60" y="20"/>
                  </a:lnTo>
                  <a:lnTo>
                    <a:pt x="60" y="156"/>
                  </a:lnTo>
                  <a:lnTo>
                    <a:pt x="40" y="156"/>
                  </a:lnTo>
                  <a:lnTo>
                    <a:pt x="40" y="20"/>
                  </a:lnTo>
                  <a:lnTo>
                    <a:pt x="0" y="2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06" name="Freeform 10"/>
            <p:cNvSpPr>
              <a:spLocks/>
            </p:cNvSpPr>
            <p:nvPr/>
          </p:nvSpPr>
          <p:spPr bwMode="auto">
            <a:xfrm>
              <a:off x="185" y="1351"/>
              <a:ext cx="115" cy="156"/>
            </a:xfrm>
            <a:custGeom>
              <a:avLst/>
              <a:gdLst/>
              <a:ahLst/>
              <a:cxnLst>
                <a:cxn ang="0">
                  <a:pos x="0" y="0"/>
                </a:cxn>
                <a:cxn ang="0">
                  <a:pos x="20" y="0"/>
                </a:cxn>
                <a:cxn ang="0">
                  <a:pos x="20" y="61"/>
                </a:cxn>
                <a:cxn ang="0">
                  <a:pos x="95" y="61"/>
                </a:cxn>
                <a:cxn ang="0">
                  <a:pos x="95" y="0"/>
                </a:cxn>
                <a:cxn ang="0">
                  <a:pos x="115" y="0"/>
                </a:cxn>
                <a:cxn ang="0">
                  <a:pos x="115" y="156"/>
                </a:cxn>
                <a:cxn ang="0">
                  <a:pos x="95" y="156"/>
                </a:cxn>
                <a:cxn ang="0">
                  <a:pos x="95" y="81"/>
                </a:cxn>
                <a:cxn ang="0">
                  <a:pos x="20" y="81"/>
                </a:cxn>
                <a:cxn ang="0">
                  <a:pos x="20" y="156"/>
                </a:cxn>
                <a:cxn ang="0">
                  <a:pos x="0" y="156"/>
                </a:cxn>
                <a:cxn ang="0">
                  <a:pos x="0" y="0"/>
                </a:cxn>
              </a:cxnLst>
              <a:rect l="0" t="0" r="r" b="b"/>
              <a:pathLst>
                <a:path w="115" h="156">
                  <a:moveTo>
                    <a:pt x="0" y="0"/>
                  </a:moveTo>
                  <a:lnTo>
                    <a:pt x="20" y="0"/>
                  </a:lnTo>
                  <a:lnTo>
                    <a:pt x="20" y="61"/>
                  </a:lnTo>
                  <a:lnTo>
                    <a:pt x="95" y="61"/>
                  </a:lnTo>
                  <a:lnTo>
                    <a:pt x="95" y="0"/>
                  </a:lnTo>
                  <a:lnTo>
                    <a:pt x="115" y="0"/>
                  </a:lnTo>
                  <a:lnTo>
                    <a:pt x="115" y="156"/>
                  </a:lnTo>
                  <a:lnTo>
                    <a:pt x="95" y="156"/>
                  </a:lnTo>
                  <a:lnTo>
                    <a:pt x="95" y="81"/>
                  </a:lnTo>
                  <a:lnTo>
                    <a:pt x="20" y="81"/>
                  </a:lnTo>
                  <a:lnTo>
                    <a:pt x="20"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07" name="Freeform 11"/>
            <p:cNvSpPr>
              <a:spLocks/>
            </p:cNvSpPr>
            <p:nvPr/>
          </p:nvSpPr>
          <p:spPr bwMode="auto">
            <a:xfrm>
              <a:off x="385" y="1351"/>
              <a:ext cx="85" cy="156"/>
            </a:xfrm>
            <a:custGeom>
              <a:avLst/>
              <a:gdLst/>
              <a:ahLst/>
              <a:cxnLst>
                <a:cxn ang="0">
                  <a:pos x="0" y="0"/>
                </a:cxn>
                <a:cxn ang="0">
                  <a:pos x="85" y="0"/>
                </a:cxn>
                <a:cxn ang="0">
                  <a:pos x="85" y="20"/>
                </a:cxn>
                <a:cxn ang="0">
                  <a:pos x="20" y="20"/>
                </a:cxn>
                <a:cxn ang="0">
                  <a:pos x="20" y="61"/>
                </a:cxn>
                <a:cxn ang="0">
                  <a:pos x="85" y="61"/>
                </a:cxn>
                <a:cxn ang="0">
                  <a:pos x="85" y="81"/>
                </a:cxn>
                <a:cxn ang="0">
                  <a:pos x="20" y="81"/>
                </a:cxn>
                <a:cxn ang="0">
                  <a:pos x="20" y="136"/>
                </a:cxn>
                <a:cxn ang="0">
                  <a:pos x="85" y="136"/>
                </a:cxn>
                <a:cxn ang="0">
                  <a:pos x="85" y="156"/>
                </a:cxn>
                <a:cxn ang="0">
                  <a:pos x="0" y="156"/>
                </a:cxn>
                <a:cxn ang="0">
                  <a:pos x="0" y="0"/>
                </a:cxn>
              </a:cxnLst>
              <a:rect l="0" t="0" r="r" b="b"/>
              <a:pathLst>
                <a:path w="85" h="156">
                  <a:moveTo>
                    <a:pt x="0" y="0"/>
                  </a:moveTo>
                  <a:lnTo>
                    <a:pt x="85" y="0"/>
                  </a:lnTo>
                  <a:lnTo>
                    <a:pt x="85" y="20"/>
                  </a:lnTo>
                  <a:lnTo>
                    <a:pt x="20" y="20"/>
                  </a:lnTo>
                  <a:lnTo>
                    <a:pt x="20" y="61"/>
                  </a:lnTo>
                  <a:lnTo>
                    <a:pt x="85" y="61"/>
                  </a:lnTo>
                  <a:lnTo>
                    <a:pt x="85" y="81"/>
                  </a:lnTo>
                  <a:lnTo>
                    <a:pt x="20" y="81"/>
                  </a:lnTo>
                  <a:lnTo>
                    <a:pt x="20" y="136"/>
                  </a:lnTo>
                  <a:lnTo>
                    <a:pt x="85" y="136"/>
                  </a:lnTo>
                  <a:lnTo>
                    <a:pt x="85"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08" name="Freeform 12"/>
            <p:cNvSpPr>
              <a:spLocks/>
            </p:cNvSpPr>
            <p:nvPr/>
          </p:nvSpPr>
          <p:spPr bwMode="auto">
            <a:xfrm>
              <a:off x="630" y="1351"/>
              <a:ext cx="125" cy="161"/>
            </a:xfrm>
            <a:custGeom>
              <a:avLst/>
              <a:gdLst/>
              <a:ahLst/>
              <a:cxnLst>
                <a:cxn ang="0">
                  <a:pos x="0" y="0"/>
                </a:cxn>
                <a:cxn ang="0">
                  <a:pos x="25" y="0"/>
                </a:cxn>
                <a:cxn ang="0">
                  <a:pos x="25" y="96"/>
                </a:cxn>
                <a:cxn ang="0">
                  <a:pos x="25" y="116"/>
                </a:cxn>
                <a:cxn ang="0">
                  <a:pos x="35" y="131"/>
                </a:cxn>
                <a:cxn ang="0">
                  <a:pos x="40" y="136"/>
                </a:cxn>
                <a:cxn ang="0">
                  <a:pos x="50" y="141"/>
                </a:cxn>
                <a:cxn ang="0">
                  <a:pos x="60" y="141"/>
                </a:cxn>
                <a:cxn ang="0">
                  <a:pos x="80" y="141"/>
                </a:cxn>
                <a:cxn ang="0">
                  <a:pos x="90" y="131"/>
                </a:cxn>
                <a:cxn ang="0">
                  <a:pos x="100" y="116"/>
                </a:cxn>
                <a:cxn ang="0">
                  <a:pos x="100" y="101"/>
                </a:cxn>
                <a:cxn ang="0">
                  <a:pos x="100" y="0"/>
                </a:cxn>
                <a:cxn ang="0">
                  <a:pos x="125" y="0"/>
                </a:cxn>
                <a:cxn ang="0">
                  <a:pos x="125" y="101"/>
                </a:cxn>
                <a:cxn ang="0">
                  <a:pos x="120" y="116"/>
                </a:cxn>
                <a:cxn ang="0">
                  <a:pos x="115" y="131"/>
                </a:cxn>
                <a:cxn ang="0">
                  <a:pos x="105" y="146"/>
                </a:cxn>
                <a:cxn ang="0">
                  <a:pos x="95" y="156"/>
                </a:cxn>
                <a:cxn ang="0">
                  <a:pos x="80" y="161"/>
                </a:cxn>
                <a:cxn ang="0">
                  <a:pos x="65" y="161"/>
                </a:cxn>
                <a:cxn ang="0">
                  <a:pos x="45" y="161"/>
                </a:cxn>
                <a:cxn ang="0">
                  <a:pos x="30" y="156"/>
                </a:cxn>
                <a:cxn ang="0">
                  <a:pos x="20" y="146"/>
                </a:cxn>
                <a:cxn ang="0">
                  <a:pos x="10" y="131"/>
                </a:cxn>
                <a:cxn ang="0">
                  <a:pos x="5" y="116"/>
                </a:cxn>
                <a:cxn ang="0">
                  <a:pos x="0" y="91"/>
                </a:cxn>
                <a:cxn ang="0">
                  <a:pos x="0" y="0"/>
                </a:cxn>
              </a:cxnLst>
              <a:rect l="0" t="0" r="r" b="b"/>
              <a:pathLst>
                <a:path w="125" h="161">
                  <a:moveTo>
                    <a:pt x="0" y="0"/>
                  </a:moveTo>
                  <a:lnTo>
                    <a:pt x="25" y="0"/>
                  </a:lnTo>
                  <a:lnTo>
                    <a:pt x="25" y="96"/>
                  </a:lnTo>
                  <a:lnTo>
                    <a:pt x="25" y="116"/>
                  </a:lnTo>
                  <a:lnTo>
                    <a:pt x="35" y="131"/>
                  </a:lnTo>
                  <a:lnTo>
                    <a:pt x="40" y="136"/>
                  </a:lnTo>
                  <a:lnTo>
                    <a:pt x="50" y="141"/>
                  </a:lnTo>
                  <a:lnTo>
                    <a:pt x="60" y="141"/>
                  </a:lnTo>
                  <a:lnTo>
                    <a:pt x="80" y="141"/>
                  </a:lnTo>
                  <a:lnTo>
                    <a:pt x="90" y="131"/>
                  </a:lnTo>
                  <a:lnTo>
                    <a:pt x="100" y="116"/>
                  </a:lnTo>
                  <a:lnTo>
                    <a:pt x="100" y="101"/>
                  </a:lnTo>
                  <a:lnTo>
                    <a:pt x="100" y="0"/>
                  </a:lnTo>
                  <a:lnTo>
                    <a:pt x="125" y="0"/>
                  </a:lnTo>
                  <a:lnTo>
                    <a:pt x="125" y="101"/>
                  </a:lnTo>
                  <a:lnTo>
                    <a:pt x="120" y="116"/>
                  </a:lnTo>
                  <a:lnTo>
                    <a:pt x="115" y="131"/>
                  </a:lnTo>
                  <a:lnTo>
                    <a:pt x="105" y="146"/>
                  </a:lnTo>
                  <a:lnTo>
                    <a:pt x="95" y="156"/>
                  </a:lnTo>
                  <a:lnTo>
                    <a:pt x="80" y="161"/>
                  </a:lnTo>
                  <a:lnTo>
                    <a:pt x="65" y="161"/>
                  </a:lnTo>
                  <a:lnTo>
                    <a:pt x="45" y="161"/>
                  </a:lnTo>
                  <a:lnTo>
                    <a:pt x="30" y="156"/>
                  </a:lnTo>
                  <a:lnTo>
                    <a:pt x="20" y="146"/>
                  </a:lnTo>
                  <a:lnTo>
                    <a:pt x="10" y="131"/>
                  </a:lnTo>
                  <a:lnTo>
                    <a:pt x="5" y="116"/>
                  </a:lnTo>
                  <a:lnTo>
                    <a:pt x="0" y="9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09" name="Freeform 13"/>
            <p:cNvSpPr>
              <a:spLocks/>
            </p:cNvSpPr>
            <p:nvPr/>
          </p:nvSpPr>
          <p:spPr bwMode="auto">
            <a:xfrm>
              <a:off x="830" y="1346"/>
              <a:ext cx="141" cy="171"/>
            </a:xfrm>
            <a:custGeom>
              <a:avLst/>
              <a:gdLst/>
              <a:ahLst/>
              <a:cxnLst>
                <a:cxn ang="0">
                  <a:pos x="0" y="0"/>
                </a:cxn>
                <a:cxn ang="0">
                  <a:pos x="116" y="116"/>
                </a:cxn>
                <a:cxn ang="0">
                  <a:pos x="116" y="5"/>
                </a:cxn>
                <a:cxn ang="0">
                  <a:pos x="141" y="5"/>
                </a:cxn>
                <a:cxn ang="0">
                  <a:pos x="141" y="171"/>
                </a:cxn>
                <a:cxn ang="0">
                  <a:pos x="20" y="50"/>
                </a:cxn>
                <a:cxn ang="0">
                  <a:pos x="20" y="161"/>
                </a:cxn>
                <a:cxn ang="0">
                  <a:pos x="0" y="161"/>
                </a:cxn>
                <a:cxn ang="0">
                  <a:pos x="0" y="0"/>
                </a:cxn>
              </a:cxnLst>
              <a:rect l="0" t="0" r="r" b="b"/>
              <a:pathLst>
                <a:path w="141" h="171">
                  <a:moveTo>
                    <a:pt x="0" y="0"/>
                  </a:moveTo>
                  <a:lnTo>
                    <a:pt x="116" y="116"/>
                  </a:lnTo>
                  <a:lnTo>
                    <a:pt x="116" y="5"/>
                  </a:lnTo>
                  <a:lnTo>
                    <a:pt x="141" y="5"/>
                  </a:lnTo>
                  <a:lnTo>
                    <a:pt x="141" y="171"/>
                  </a:lnTo>
                  <a:lnTo>
                    <a:pt x="20" y="50"/>
                  </a:lnTo>
                  <a:lnTo>
                    <a:pt x="20" y="161"/>
                  </a:lnTo>
                  <a:lnTo>
                    <a:pt x="0" y="16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10" name="Rectangle 14"/>
            <p:cNvSpPr>
              <a:spLocks noChangeArrowheads="1"/>
            </p:cNvSpPr>
            <p:nvPr/>
          </p:nvSpPr>
          <p:spPr bwMode="auto">
            <a:xfrm>
              <a:off x="1051" y="1351"/>
              <a:ext cx="20" cy="156"/>
            </a:xfrm>
            <a:prstGeom prst="rect">
              <a:avLst/>
            </a:prstGeom>
            <a:solidFill>
              <a:srgbClr val="000000"/>
            </a:solidFill>
            <a:ln w="0">
              <a:solidFill>
                <a:srgbClr val="000000"/>
              </a:solidFill>
              <a:miter lim="800000"/>
              <a:headEnd/>
              <a:tailEnd/>
            </a:ln>
          </p:spPr>
          <p:txBody>
            <a:bodyPr/>
            <a:lstStyle/>
            <a:p>
              <a:endParaRPr lang="en-US"/>
            </a:p>
          </p:txBody>
        </p:sp>
        <p:sp>
          <p:nvSpPr>
            <p:cNvPr id="4111" name="Freeform 15"/>
            <p:cNvSpPr>
              <a:spLocks/>
            </p:cNvSpPr>
            <p:nvPr/>
          </p:nvSpPr>
          <p:spPr bwMode="auto">
            <a:xfrm>
              <a:off x="1141" y="1351"/>
              <a:ext cx="145" cy="161"/>
            </a:xfrm>
            <a:custGeom>
              <a:avLst/>
              <a:gdLst/>
              <a:ahLst/>
              <a:cxnLst>
                <a:cxn ang="0">
                  <a:pos x="0" y="0"/>
                </a:cxn>
                <a:cxn ang="0">
                  <a:pos x="20" y="0"/>
                </a:cxn>
                <a:cxn ang="0">
                  <a:pos x="70" y="111"/>
                </a:cxn>
                <a:cxn ang="0">
                  <a:pos x="120" y="0"/>
                </a:cxn>
                <a:cxn ang="0">
                  <a:pos x="145" y="0"/>
                </a:cxn>
                <a:cxn ang="0">
                  <a:pos x="70" y="161"/>
                </a:cxn>
                <a:cxn ang="0">
                  <a:pos x="0" y="0"/>
                </a:cxn>
              </a:cxnLst>
              <a:rect l="0" t="0" r="r" b="b"/>
              <a:pathLst>
                <a:path w="145" h="161">
                  <a:moveTo>
                    <a:pt x="0" y="0"/>
                  </a:moveTo>
                  <a:lnTo>
                    <a:pt x="20" y="0"/>
                  </a:lnTo>
                  <a:lnTo>
                    <a:pt x="70" y="111"/>
                  </a:lnTo>
                  <a:lnTo>
                    <a:pt x="120" y="0"/>
                  </a:lnTo>
                  <a:lnTo>
                    <a:pt x="145" y="0"/>
                  </a:lnTo>
                  <a:lnTo>
                    <a:pt x="70" y="16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12" name="Freeform 16"/>
            <p:cNvSpPr>
              <a:spLocks/>
            </p:cNvSpPr>
            <p:nvPr/>
          </p:nvSpPr>
          <p:spPr bwMode="auto">
            <a:xfrm>
              <a:off x="1351" y="1351"/>
              <a:ext cx="90" cy="156"/>
            </a:xfrm>
            <a:custGeom>
              <a:avLst/>
              <a:gdLst/>
              <a:ahLst/>
              <a:cxnLst>
                <a:cxn ang="0">
                  <a:pos x="0" y="0"/>
                </a:cxn>
                <a:cxn ang="0">
                  <a:pos x="90" y="0"/>
                </a:cxn>
                <a:cxn ang="0">
                  <a:pos x="90" y="20"/>
                </a:cxn>
                <a:cxn ang="0">
                  <a:pos x="25" y="20"/>
                </a:cxn>
                <a:cxn ang="0">
                  <a:pos x="25" y="61"/>
                </a:cxn>
                <a:cxn ang="0">
                  <a:pos x="90" y="61"/>
                </a:cxn>
                <a:cxn ang="0">
                  <a:pos x="90" y="81"/>
                </a:cxn>
                <a:cxn ang="0">
                  <a:pos x="25" y="81"/>
                </a:cxn>
                <a:cxn ang="0">
                  <a:pos x="25" y="136"/>
                </a:cxn>
                <a:cxn ang="0">
                  <a:pos x="90" y="136"/>
                </a:cxn>
                <a:cxn ang="0">
                  <a:pos x="90" y="156"/>
                </a:cxn>
                <a:cxn ang="0">
                  <a:pos x="0" y="156"/>
                </a:cxn>
                <a:cxn ang="0">
                  <a:pos x="0" y="0"/>
                </a:cxn>
              </a:cxnLst>
              <a:rect l="0" t="0" r="r" b="b"/>
              <a:pathLst>
                <a:path w="90" h="156">
                  <a:moveTo>
                    <a:pt x="0" y="0"/>
                  </a:moveTo>
                  <a:lnTo>
                    <a:pt x="90" y="0"/>
                  </a:lnTo>
                  <a:lnTo>
                    <a:pt x="90" y="20"/>
                  </a:lnTo>
                  <a:lnTo>
                    <a:pt x="25" y="20"/>
                  </a:lnTo>
                  <a:lnTo>
                    <a:pt x="25" y="61"/>
                  </a:lnTo>
                  <a:lnTo>
                    <a:pt x="90" y="61"/>
                  </a:lnTo>
                  <a:lnTo>
                    <a:pt x="90" y="81"/>
                  </a:lnTo>
                  <a:lnTo>
                    <a:pt x="25" y="81"/>
                  </a:lnTo>
                  <a:lnTo>
                    <a:pt x="25" y="136"/>
                  </a:lnTo>
                  <a:lnTo>
                    <a:pt x="90" y="136"/>
                  </a:lnTo>
                  <a:lnTo>
                    <a:pt x="90"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13" name="Freeform 17"/>
            <p:cNvSpPr>
              <a:spLocks noEditPoints="1"/>
            </p:cNvSpPr>
            <p:nvPr/>
          </p:nvSpPr>
          <p:spPr bwMode="auto">
            <a:xfrm>
              <a:off x="1516" y="1351"/>
              <a:ext cx="95" cy="156"/>
            </a:xfrm>
            <a:custGeom>
              <a:avLst/>
              <a:gdLst/>
              <a:ahLst/>
              <a:cxnLst>
                <a:cxn ang="0">
                  <a:pos x="0" y="0"/>
                </a:cxn>
                <a:cxn ang="0">
                  <a:pos x="35" y="0"/>
                </a:cxn>
                <a:cxn ang="0">
                  <a:pos x="50" y="0"/>
                </a:cxn>
                <a:cxn ang="0">
                  <a:pos x="65" y="5"/>
                </a:cxn>
                <a:cxn ang="0">
                  <a:pos x="75" y="10"/>
                </a:cxn>
                <a:cxn ang="0">
                  <a:pos x="85" y="20"/>
                </a:cxn>
                <a:cxn ang="0">
                  <a:pos x="90" y="30"/>
                </a:cxn>
                <a:cxn ang="0">
                  <a:pos x="90" y="45"/>
                </a:cxn>
                <a:cxn ang="0">
                  <a:pos x="90" y="61"/>
                </a:cxn>
                <a:cxn ang="0">
                  <a:pos x="80" y="71"/>
                </a:cxn>
                <a:cxn ang="0">
                  <a:pos x="70" y="81"/>
                </a:cxn>
                <a:cxn ang="0">
                  <a:pos x="50" y="91"/>
                </a:cxn>
                <a:cxn ang="0">
                  <a:pos x="95" y="156"/>
                </a:cxn>
                <a:cxn ang="0">
                  <a:pos x="70" y="156"/>
                </a:cxn>
                <a:cxn ang="0">
                  <a:pos x="25" y="91"/>
                </a:cxn>
                <a:cxn ang="0">
                  <a:pos x="20" y="91"/>
                </a:cxn>
                <a:cxn ang="0">
                  <a:pos x="20" y="156"/>
                </a:cxn>
                <a:cxn ang="0">
                  <a:pos x="0" y="156"/>
                </a:cxn>
                <a:cxn ang="0">
                  <a:pos x="0" y="0"/>
                </a:cxn>
                <a:cxn ang="0">
                  <a:pos x="20" y="20"/>
                </a:cxn>
                <a:cxn ang="0">
                  <a:pos x="20" y="76"/>
                </a:cxn>
                <a:cxn ang="0">
                  <a:pos x="45" y="71"/>
                </a:cxn>
                <a:cxn ang="0">
                  <a:pos x="55" y="66"/>
                </a:cxn>
                <a:cxn ang="0">
                  <a:pos x="65" y="61"/>
                </a:cxn>
                <a:cxn ang="0">
                  <a:pos x="70" y="45"/>
                </a:cxn>
                <a:cxn ang="0">
                  <a:pos x="70" y="35"/>
                </a:cxn>
                <a:cxn ang="0">
                  <a:pos x="65" y="30"/>
                </a:cxn>
                <a:cxn ang="0">
                  <a:pos x="55" y="25"/>
                </a:cxn>
                <a:cxn ang="0">
                  <a:pos x="50" y="20"/>
                </a:cxn>
                <a:cxn ang="0">
                  <a:pos x="40" y="20"/>
                </a:cxn>
                <a:cxn ang="0">
                  <a:pos x="20" y="20"/>
                </a:cxn>
              </a:cxnLst>
              <a:rect l="0" t="0" r="r" b="b"/>
              <a:pathLst>
                <a:path w="95" h="156">
                  <a:moveTo>
                    <a:pt x="0" y="0"/>
                  </a:moveTo>
                  <a:lnTo>
                    <a:pt x="35" y="0"/>
                  </a:lnTo>
                  <a:lnTo>
                    <a:pt x="50" y="0"/>
                  </a:lnTo>
                  <a:lnTo>
                    <a:pt x="65" y="5"/>
                  </a:lnTo>
                  <a:lnTo>
                    <a:pt x="75" y="10"/>
                  </a:lnTo>
                  <a:lnTo>
                    <a:pt x="85" y="20"/>
                  </a:lnTo>
                  <a:lnTo>
                    <a:pt x="90" y="30"/>
                  </a:lnTo>
                  <a:lnTo>
                    <a:pt x="90" y="45"/>
                  </a:lnTo>
                  <a:lnTo>
                    <a:pt x="90" y="61"/>
                  </a:lnTo>
                  <a:lnTo>
                    <a:pt x="80" y="71"/>
                  </a:lnTo>
                  <a:lnTo>
                    <a:pt x="70" y="81"/>
                  </a:lnTo>
                  <a:lnTo>
                    <a:pt x="50" y="91"/>
                  </a:lnTo>
                  <a:lnTo>
                    <a:pt x="95" y="156"/>
                  </a:lnTo>
                  <a:lnTo>
                    <a:pt x="70" y="156"/>
                  </a:lnTo>
                  <a:lnTo>
                    <a:pt x="25" y="91"/>
                  </a:lnTo>
                  <a:lnTo>
                    <a:pt x="20" y="91"/>
                  </a:lnTo>
                  <a:lnTo>
                    <a:pt x="20" y="156"/>
                  </a:lnTo>
                  <a:lnTo>
                    <a:pt x="0" y="156"/>
                  </a:lnTo>
                  <a:lnTo>
                    <a:pt x="0" y="0"/>
                  </a:lnTo>
                  <a:close/>
                  <a:moveTo>
                    <a:pt x="20" y="20"/>
                  </a:moveTo>
                  <a:lnTo>
                    <a:pt x="20" y="76"/>
                  </a:lnTo>
                  <a:lnTo>
                    <a:pt x="45" y="71"/>
                  </a:lnTo>
                  <a:lnTo>
                    <a:pt x="55" y="66"/>
                  </a:lnTo>
                  <a:lnTo>
                    <a:pt x="65" y="61"/>
                  </a:lnTo>
                  <a:lnTo>
                    <a:pt x="70" y="45"/>
                  </a:lnTo>
                  <a:lnTo>
                    <a:pt x="70" y="35"/>
                  </a:lnTo>
                  <a:lnTo>
                    <a:pt x="65" y="30"/>
                  </a:lnTo>
                  <a:lnTo>
                    <a:pt x="55" y="25"/>
                  </a:lnTo>
                  <a:lnTo>
                    <a:pt x="50" y="20"/>
                  </a:lnTo>
                  <a:lnTo>
                    <a:pt x="40" y="20"/>
                  </a:lnTo>
                  <a:lnTo>
                    <a:pt x="20" y="20"/>
                  </a:lnTo>
                  <a:close/>
                </a:path>
              </a:pathLst>
            </a:custGeom>
            <a:solidFill>
              <a:srgbClr val="000000"/>
            </a:solidFill>
            <a:ln w="0">
              <a:solidFill>
                <a:srgbClr val="000000"/>
              </a:solidFill>
              <a:prstDash val="solid"/>
              <a:round/>
              <a:headEnd/>
              <a:tailEnd/>
            </a:ln>
          </p:spPr>
          <p:txBody>
            <a:bodyPr/>
            <a:lstStyle/>
            <a:p>
              <a:endParaRPr lang="en-US"/>
            </a:p>
          </p:txBody>
        </p:sp>
        <p:sp>
          <p:nvSpPr>
            <p:cNvPr id="4114" name="Freeform 18"/>
            <p:cNvSpPr>
              <a:spLocks/>
            </p:cNvSpPr>
            <p:nvPr/>
          </p:nvSpPr>
          <p:spPr bwMode="auto">
            <a:xfrm>
              <a:off x="1681" y="1346"/>
              <a:ext cx="105" cy="166"/>
            </a:xfrm>
            <a:custGeom>
              <a:avLst/>
              <a:gdLst/>
              <a:ahLst/>
              <a:cxnLst>
                <a:cxn ang="0">
                  <a:pos x="100" y="20"/>
                </a:cxn>
                <a:cxn ang="0">
                  <a:pos x="85" y="35"/>
                </a:cxn>
                <a:cxn ang="0">
                  <a:pos x="80" y="30"/>
                </a:cxn>
                <a:cxn ang="0">
                  <a:pos x="70" y="25"/>
                </a:cxn>
                <a:cxn ang="0">
                  <a:pos x="65" y="20"/>
                </a:cxn>
                <a:cxn ang="0">
                  <a:pos x="55" y="20"/>
                </a:cxn>
                <a:cxn ang="0">
                  <a:pos x="45" y="25"/>
                </a:cxn>
                <a:cxn ang="0">
                  <a:pos x="40" y="25"/>
                </a:cxn>
                <a:cxn ang="0">
                  <a:pos x="30" y="35"/>
                </a:cxn>
                <a:cxn ang="0">
                  <a:pos x="30" y="40"/>
                </a:cxn>
                <a:cxn ang="0">
                  <a:pos x="30" y="45"/>
                </a:cxn>
                <a:cxn ang="0">
                  <a:pos x="35" y="55"/>
                </a:cxn>
                <a:cxn ang="0">
                  <a:pos x="45" y="61"/>
                </a:cxn>
                <a:cxn ang="0">
                  <a:pos x="60" y="66"/>
                </a:cxn>
                <a:cxn ang="0">
                  <a:pos x="70" y="71"/>
                </a:cxn>
                <a:cxn ang="0">
                  <a:pos x="80" y="76"/>
                </a:cxn>
                <a:cxn ang="0">
                  <a:pos x="90" y="81"/>
                </a:cxn>
                <a:cxn ang="0">
                  <a:pos x="95" y="91"/>
                </a:cxn>
                <a:cxn ang="0">
                  <a:pos x="100" y="96"/>
                </a:cxn>
                <a:cxn ang="0">
                  <a:pos x="105" y="106"/>
                </a:cxn>
                <a:cxn ang="0">
                  <a:pos x="105" y="111"/>
                </a:cxn>
                <a:cxn ang="0">
                  <a:pos x="105" y="121"/>
                </a:cxn>
                <a:cxn ang="0">
                  <a:pos x="100" y="136"/>
                </a:cxn>
                <a:cxn ang="0">
                  <a:pos x="90" y="151"/>
                </a:cxn>
                <a:cxn ang="0">
                  <a:pos x="75" y="161"/>
                </a:cxn>
                <a:cxn ang="0">
                  <a:pos x="55" y="166"/>
                </a:cxn>
                <a:cxn ang="0">
                  <a:pos x="40" y="166"/>
                </a:cxn>
                <a:cxn ang="0">
                  <a:pos x="25" y="156"/>
                </a:cxn>
                <a:cxn ang="0">
                  <a:pos x="10" y="141"/>
                </a:cxn>
                <a:cxn ang="0">
                  <a:pos x="0" y="126"/>
                </a:cxn>
                <a:cxn ang="0">
                  <a:pos x="20" y="116"/>
                </a:cxn>
                <a:cxn ang="0">
                  <a:pos x="30" y="131"/>
                </a:cxn>
                <a:cxn ang="0">
                  <a:pos x="40" y="141"/>
                </a:cxn>
                <a:cxn ang="0">
                  <a:pos x="55" y="146"/>
                </a:cxn>
                <a:cxn ang="0">
                  <a:pos x="65" y="141"/>
                </a:cxn>
                <a:cxn ang="0">
                  <a:pos x="75" y="136"/>
                </a:cxn>
                <a:cxn ang="0">
                  <a:pos x="80" y="131"/>
                </a:cxn>
                <a:cxn ang="0">
                  <a:pos x="85" y="121"/>
                </a:cxn>
                <a:cxn ang="0">
                  <a:pos x="80" y="111"/>
                </a:cxn>
                <a:cxn ang="0">
                  <a:pos x="80" y="106"/>
                </a:cxn>
                <a:cxn ang="0">
                  <a:pos x="75" y="101"/>
                </a:cxn>
                <a:cxn ang="0">
                  <a:pos x="70" y="96"/>
                </a:cxn>
                <a:cxn ang="0">
                  <a:pos x="60" y="91"/>
                </a:cxn>
                <a:cxn ang="0">
                  <a:pos x="50" y="86"/>
                </a:cxn>
                <a:cxn ang="0">
                  <a:pos x="40" y="81"/>
                </a:cxn>
                <a:cxn ang="0">
                  <a:pos x="30" y="76"/>
                </a:cxn>
                <a:cxn ang="0">
                  <a:pos x="25" y="71"/>
                </a:cxn>
                <a:cxn ang="0">
                  <a:pos x="20" y="66"/>
                </a:cxn>
                <a:cxn ang="0">
                  <a:pos x="15" y="61"/>
                </a:cxn>
                <a:cxn ang="0">
                  <a:pos x="10" y="55"/>
                </a:cxn>
                <a:cxn ang="0">
                  <a:pos x="10" y="45"/>
                </a:cxn>
                <a:cxn ang="0">
                  <a:pos x="10" y="40"/>
                </a:cxn>
                <a:cxn ang="0">
                  <a:pos x="10" y="25"/>
                </a:cxn>
                <a:cxn ang="0">
                  <a:pos x="20" y="10"/>
                </a:cxn>
                <a:cxn ang="0">
                  <a:pos x="35" y="0"/>
                </a:cxn>
                <a:cxn ang="0">
                  <a:pos x="55" y="0"/>
                </a:cxn>
                <a:cxn ang="0">
                  <a:pos x="65" y="0"/>
                </a:cxn>
                <a:cxn ang="0">
                  <a:pos x="80" y="5"/>
                </a:cxn>
                <a:cxn ang="0">
                  <a:pos x="90" y="10"/>
                </a:cxn>
                <a:cxn ang="0">
                  <a:pos x="100" y="20"/>
                </a:cxn>
              </a:cxnLst>
              <a:rect l="0" t="0" r="r" b="b"/>
              <a:pathLst>
                <a:path w="105" h="166">
                  <a:moveTo>
                    <a:pt x="100" y="20"/>
                  </a:moveTo>
                  <a:lnTo>
                    <a:pt x="85" y="35"/>
                  </a:lnTo>
                  <a:lnTo>
                    <a:pt x="80" y="30"/>
                  </a:lnTo>
                  <a:lnTo>
                    <a:pt x="70" y="25"/>
                  </a:lnTo>
                  <a:lnTo>
                    <a:pt x="65" y="20"/>
                  </a:lnTo>
                  <a:lnTo>
                    <a:pt x="55" y="20"/>
                  </a:lnTo>
                  <a:lnTo>
                    <a:pt x="45" y="25"/>
                  </a:lnTo>
                  <a:lnTo>
                    <a:pt x="40" y="25"/>
                  </a:lnTo>
                  <a:lnTo>
                    <a:pt x="30" y="35"/>
                  </a:lnTo>
                  <a:lnTo>
                    <a:pt x="30" y="40"/>
                  </a:lnTo>
                  <a:lnTo>
                    <a:pt x="30" y="45"/>
                  </a:lnTo>
                  <a:lnTo>
                    <a:pt x="35" y="55"/>
                  </a:lnTo>
                  <a:lnTo>
                    <a:pt x="45" y="61"/>
                  </a:lnTo>
                  <a:lnTo>
                    <a:pt x="60" y="66"/>
                  </a:lnTo>
                  <a:lnTo>
                    <a:pt x="70" y="71"/>
                  </a:lnTo>
                  <a:lnTo>
                    <a:pt x="80" y="76"/>
                  </a:lnTo>
                  <a:lnTo>
                    <a:pt x="90" y="81"/>
                  </a:lnTo>
                  <a:lnTo>
                    <a:pt x="95" y="91"/>
                  </a:lnTo>
                  <a:lnTo>
                    <a:pt x="100" y="96"/>
                  </a:lnTo>
                  <a:lnTo>
                    <a:pt x="105" y="106"/>
                  </a:lnTo>
                  <a:lnTo>
                    <a:pt x="105" y="111"/>
                  </a:lnTo>
                  <a:lnTo>
                    <a:pt x="105" y="121"/>
                  </a:lnTo>
                  <a:lnTo>
                    <a:pt x="100" y="136"/>
                  </a:lnTo>
                  <a:lnTo>
                    <a:pt x="90" y="151"/>
                  </a:lnTo>
                  <a:lnTo>
                    <a:pt x="75" y="161"/>
                  </a:lnTo>
                  <a:lnTo>
                    <a:pt x="55" y="166"/>
                  </a:lnTo>
                  <a:lnTo>
                    <a:pt x="40" y="166"/>
                  </a:lnTo>
                  <a:lnTo>
                    <a:pt x="25" y="156"/>
                  </a:lnTo>
                  <a:lnTo>
                    <a:pt x="10" y="141"/>
                  </a:lnTo>
                  <a:lnTo>
                    <a:pt x="0" y="126"/>
                  </a:lnTo>
                  <a:lnTo>
                    <a:pt x="20" y="116"/>
                  </a:lnTo>
                  <a:lnTo>
                    <a:pt x="30" y="131"/>
                  </a:lnTo>
                  <a:lnTo>
                    <a:pt x="40" y="141"/>
                  </a:lnTo>
                  <a:lnTo>
                    <a:pt x="55" y="146"/>
                  </a:lnTo>
                  <a:lnTo>
                    <a:pt x="65" y="141"/>
                  </a:lnTo>
                  <a:lnTo>
                    <a:pt x="75" y="136"/>
                  </a:lnTo>
                  <a:lnTo>
                    <a:pt x="80" y="131"/>
                  </a:lnTo>
                  <a:lnTo>
                    <a:pt x="85" y="121"/>
                  </a:lnTo>
                  <a:lnTo>
                    <a:pt x="80" y="111"/>
                  </a:lnTo>
                  <a:lnTo>
                    <a:pt x="80" y="106"/>
                  </a:lnTo>
                  <a:lnTo>
                    <a:pt x="75" y="101"/>
                  </a:lnTo>
                  <a:lnTo>
                    <a:pt x="70" y="96"/>
                  </a:lnTo>
                  <a:lnTo>
                    <a:pt x="60" y="91"/>
                  </a:lnTo>
                  <a:lnTo>
                    <a:pt x="50" y="86"/>
                  </a:lnTo>
                  <a:lnTo>
                    <a:pt x="40" y="81"/>
                  </a:lnTo>
                  <a:lnTo>
                    <a:pt x="30" y="76"/>
                  </a:lnTo>
                  <a:lnTo>
                    <a:pt x="25" y="71"/>
                  </a:lnTo>
                  <a:lnTo>
                    <a:pt x="20" y="66"/>
                  </a:lnTo>
                  <a:lnTo>
                    <a:pt x="15" y="61"/>
                  </a:lnTo>
                  <a:lnTo>
                    <a:pt x="10" y="55"/>
                  </a:lnTo>
                  <a:lnTo>
                    <a:pt x="10" y="45"/>
                  </a:lnTo>
                  <a:lnTo>
                    <a:pt x="10" y="40"/>
                  </a:lnTo>
                  <a:lnTo>
                    <a:pt x="10" y="25"/>
                  </a:lnTo>
                  <a:lnTo>
                    <a:pt x="20" y="10"/>
                  </a:lnTo>
                  <a:lnTo>
                    <a:pt x="35" y="0"/>
                  </a:lnTo>
                  <a:lnTo>
                    <a:pt x="55" y="0"/>
                  </a:lnTo>
                  <a:lnTo>
                    <a:pt x="65" y="0"/>
                  </a:lnTo>
                  <a:lnTo>
                    <a:pt x="80" y="5"/>
                  </a:lnTo>
                  <a:lnTo>
                    <a:pt x="90" y="10"/>
                  </a:lnTo>
                  <a:lnTo>
                    <a:pt x="100" y="20"/>
                  </a:lnTo>
                  <a:close/>
                </a:path>
              </a:pathLst>
            </a:custGeom>
            <a:solidFill>
              <a:srgbClr val="000000"/>
            </a:solidFill>
            <a:ln w="0">
              <a:solidFill>
                <a:srgbClr val="000000"/>
              </a:solidFill>
              <a:prstDash val="solid"/>
              <a:round/>
              <a:headEnd/>
              <a:tailEnd/>
            </a:ln>
          </p:spPr>
          <p:txBody>
            <a:bodyPr/>
            <a:lstStyle/>
            <a:p>
              <a:endParaRPr lang="en-US"/>
            </a:p>
          </p:txBody>
        </p:sp>
        <p:sp>
          <p:nvSpPr>
            <p:cNvPr id="4115" name="Rectangle 19"/>
            <p:cNvSpPr>
              <a:spLocks noChangeArrowheads="1"/>
            </p:cNvSpPr>
            <p:nvPr/>
          </p:nvSpPr>
          <p:spPr bwMode="auto">
            <a:xfrm>
              <a:off x="1861" y="1351"/>
              <a:ext cx="20" cy="156"/>
            </a:xfrm>
            <a:prstGeom prst="rect">
              <a:avLst/>
            </a:prstGeom>
            <a:solidFill>
              <a:srgbClr val="000000"/>
            </a:solidFill>
            <a:ln w="0">
              <a:solidFill>
                <a:srgbClr val="000000"/>
              </a:solidFill>
              <a:miter lim="800000"/>
              <a:headEnd/>
              <a:tailEnd/>
            </a:ln>
          </p:spPr>
          <p:txBody>
            <a:bodyPr/>
            <a:lstStyle/>
            <a:p>
              <a:endParaRPr lang="en-US"/>
            </a:p>
          </p:txBody>
        </p:sp>
        <p:sp>
          <p:nvSpPr>
            <p:cNvPr id="4116" name="Freeform 20"/>
            <p:cNvSpPr>
              <a:spLocks/>
            </p:cNvSpPr>
            <p:nvPr/>
          </p:nvSpPr>
          <p:spPr bwMode="auto">
            <a:xfrm>
              <a:off x="1956" y="1351"/>
              <a:ext cx="100" cy="156"/>
            </a:xfrm>
            <a:custGeom>
              <a:avLst/>
              <a:gdLst/>
              <a:ahLst/>
              <a:cxnLst>
                <a:cxn ang="0">
                  <a:pos x="0" y="0"/>
                </a:cxn>
                <a:cxn ang="0">
                  <a:pos x="100" y="0"/>
                </a:cxn>
                <a:cxn ang="0">
                  <a:pos x="100" y="20"/>
                </a:cxn>
                <a:cxn ang="0">
                  <a:pos x="60" y="20"/>
                </a:cxn>
                <a:cxn ang="0">
                  <a:pos x="60" y="156"/>
                </a:cxn>
                <a:cxn ang="0">
                  <a:pos x="40" y="156"/>
                </a:cxn>
                <a:cxn ang="0">
                  <a:pos x="40" y="20"/>
                </a:cxn>
                <a:cxn ang="0">
                  <a:pos x="0" y="20"/>
                </a:cxn>
                <a:cxn ang="0">
                  <a:pos x="0" y="0"/>
                </a:cxn>
              </a:cxnLst>
              <a:rect l="0" t="0" r="r" b="b"/>
              <a:pathLst>
                <a:path w="100" h="156">
                  <a:moveTo>
                    <a:pt x="0" y="0"/>
                  </a:moveTo>
                  <a:lnTo>
                    <a:pt x="100" y="0"/>
                  </a:lnTo>
                  <a:lnTo>
                    <a:pt x="100" y="20"/>
                  </a:lnTo>
                  <a:lnTo>
                    <a:pt x="60" y="20"/>
                  </a:lnTo>
                  <a:lnTo>
                    <a:pt x="60" y="156"/>
                  </a:lnTo>
                  <a:lnTo>
                    <a:pt x="40" y="156"/>
                  </a:lnTo>
                  <a:lnTo>
                    <a:pt x="40" y="20"/>
                  </a:lnTo>
                  <a:lnTo>
                    <a:pt x="0" y="2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17" name="Freeform 21"/>
            <p:cNvSpPr>
              <a:spLocks/>
            </p:cNvSpPr>
            <p:nvPr/>
          </p:nvSpPr>
          <p:spPr bwMode="auto">
            <a:xfrm>
              <a:off x="2116" y="1351"/>
              <a:ext cx="125" cy="156"/>
            </a:xfrm>
            <a:custGeom>
              <a:avLst/>
              <a:gdLst/>
              <a:ahLst/>
              <a:cxnLst>
                <a:cxn ang="0">
                  <a:pos x="0" y="0"/>
                </a:cxn>
                <a:cxn ang="0">
                  <a:pos x="25" y="0"/>
                </a:cxn>
                <a:cxn ang="0">
                  <a:pos x="65" y="61"/>
                </a:cxn>
                <a:cxn ang="0">
                  <a:pos x="100" y="0"/>
                </a:cxn>
                <a:cxn ang="0">
                  <a:pos x="125" y="0"/>
                </a:cxn>
                <a:cxn ang="0">
                  <a:pos x="75" y="86"/>
                </a:cxn>
                <a:cxn ang="0">
                  <a:pos x="75" y="156"/>
                </a:cxn>
                <a:cxn ang="0">
                  <a:pos x="50" y="156"/>
                </a:cxn>
                <a:cxn ang="0">
                  <a:pos x="50" y="86"/>
                </a:cxn>
                <a:cxn ang="0">
                  <a:pos x="0" y="0"/>
                </a:cxn>
              </a:cxnLst>
              <a:rect l="0" t="0" r="r" b="b"/>
              <a:pathLst>
                <a:path w="125" h="156">
                  <a:moveTo>
                    <a:pt x="0" y="0"/>
                  </a:moveTo>
                  <a:lnTo>
                    <a:pt x="25" y="0"/>
                  </a:lnTo>
                  <a:lnTo>
                    <a:pt x="65" y="61"/>
                  </a:lnTo>
                  <a:lnTo>
                    <a:pt x="100" y="0"/>
                  </a:lnTo>
                  <a:lnTo>
                    <a:pt x="125" y="0"/>
                  </a:lnTo>
                  <a:lnTo>
                    <a:pt x="75" y="86"/>
                  </a:lnTo>
                  <a:lnTo>
                    <a:pt x="75" y="156"/>
                  </a:lnTo>
                  <a:lnTo>
                    <a:pt x="50" y="156"/>
                  </a:lnTo>
                  <a:lnTo>
                    <a:pt x="50" y="8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18" name="Freeform 22"/>
            <p:cNvSpPr>
              <a:spLocks noEditPoints="1"/>
            </p:cNvSpPr>
            <p:nvPr/>
          </p:nvSpPr>
          <p:spPr bwMode="auto">
            <a:xfrm>
              <a:off x="2376" y="1346"/>
              <a:ext cx="170" cy="166"/>
            </a:xfrm>
            <a:custGeom>
              <a:avLst/>
              <a:gdLst/>
              <a:ahLst/>
              <a:cxnLst>
                <a:cxn ang="0">
                  <a:pos x="0" y="81"/>
                </a:cxn>
                <a:cxn ang="0">
                  <a:pos x="0" y="61"/>
                </a:cxn>
                <a:cxn ang="0">
                  <a:pos x="10" y="40"/>
                </a:cxn>
                <a:cxn ang="0">
                  <a:pos x="25" y="25"/>
                </a:cxn>
                <a:cxn ang="0">
                  <a:pos x="40" y="10"/>
                </a:cxn>
                <a:cxn ang="0">
                  <a:pos x="60" y="0"/>
                </a:cxn>
                <a:cxn ang="0">
                  <a:pos x="85" y="0"/>
                </a:cxn>
                <a:cxn ang="0">
                  <a:pos x="105" y="0"/>
                </a:cxn>
                <a:cxn ang="0">
                  <a:pos x="125" y="10"/>
                </a:cxn>
                <a:cxn ang="0">
                  <a:pos x="145" y="25"/>
                </a:cxn>
                <a:cxn ang="0">
                  <a:pos x="160" y="40"/>
                </a:cxn>
                <a:cxn ang="0">
                  <a:pos x="165" y="61"/>
                </a:cxn>
                <a:cxn ang="0">
                  <a:pos x="170" y="81"/>
                </a:cxn>
                <a:cxn ang="0">
                  <a:pos x="170" y="106"/>
                </a:cxn>
                <a:cxn ang="0">
                  <a:pos x="160" y="126"/>
                </a:cxn>
                <a:cxn ang="0">
                  <a:pos x="145" y="141"/>
                </a:cxn>
                <a:cxn ang="0">
                  <a:pos x="125" y="156"/>
                </a:cxn>
                <a:cxn ang="0">
                  <a:pos x="105" y="166"/>
                </a:cxn>
                <a:cxn ang="0">
                  <a:pos x="85" y="166"/>
                </a:cxn>
                <a:cxn ang="0">
                  <a:pos x="60" y="166"/>
                </a:cxn>
                <a:cxn ang="0">
                  <a:pos x="40" y="156"/>
                </a:cxn>
                <a:cxn ang="0">
                  <a:pos x="25" y="141"/>
                </a:cxn>
                <a:cxn ang="0">
                  <a:pos x="10" y="126"/>
                </a:cxn>
                <a:cxn ang="0">
                  <a:pos x="0" y="106"/>
                </a:cxn>
                <a:cxn ang="0">
                  <a:pos x="0" y="81"/>
                </a:cxn>
                <a:cxn ang="0">
                  <a:pos x="150" y="86"/>
                </a:cxn>
                <a:cxn ang="0">
                  <a:pos x="145" y="66"/>
                </a:cxn>
                <a:cxn ang="0">
                  <a:pos x="140" y="50"/>
                </a:cxn>
                <a:cxn ang="0">
                  <a:pos x="130" y="40"/>
                </a:cxn>
                <a:cxn ang="0">
                  <a:pos x="115" y="30"/>
                </a:cxn>
                <a:cxn ang="0">
                  <a:pos x="100" y="25"/>
                </a:cxn>
                <a:cxn ang="0">
                  <a:pos x="85" y="20"/>
                </a:cxn>
                <a:cxn ang="0">
                  <a:pos x="65" y="25"/>
                </a:cxn>
                <a:cxn ang="0">
                  <a:pos x="50" y="30"/>
                </a:cxn>
                <a:cxn ang="0">
                  <a:pos x="40" y="40"/>
                </a:cxn>
                <a:cxn ang="0">
                  <a:pos x="30" y="50"/>
                </a:cxn>
                <a:cxn ang="0">
                  <a:pos x="20" y="66"/>
                </a:cxn>
                <a:cxn ang="0">
                  <a:pos x="20" y="86"/>
                </a:cxn>
                <a:cxn ang="0">
                  <a:pos x="20" y="101"/>
                </a:cxn>
                <a:cxn ang="0">
                  <a:pos x="30" y="116"/>
                </a:cxn>
                <a:cxn ang="0">
                  <a:pos x="40" y="126"/>
                </a:cxn>
                <a:cxn ang="0">
                  <a:pos x="55" y="136"/>
                </a:cxn>
                <a:cxn ang="0">
                  <a:pos x="70" y="141"/>
                </a:cxn>
                <a:cxn ang="0">
                  <a:pos x="85" y="146"/>
                </a:cxn>
                <a:cxn ang="0">
                  <a:pos x="100" y="141"/>
                </a:cxn>
                <a:cxn ang="0">
                  <a:pos x="115" y="136"/>
                </a:cxn>
                <a:cxn ang="0">
                  <a:pos x="130" y="126"/>
                </a:cxn>
                <a:cxn ang="0">
                  <a:pos x="140" y="116"/>
                </a:cxn>
                <a:cxn ang="0">
                  <a:pos x="145" y="101"/>
                </a:cxn>
                <a:cxn ang="0">
                  <a:pos x="150" y="86"/>
                </a:cxn>
              </a:cxnLst>
              <a:rect l="0" t="0" r="r" b="b"/>
              <a:pathLst>
                <a:path w="170" h="166">
                  <a:moveTo>
                    <a:pt x="0" y="81"/>
                  </a:moveTo>
                  <a:lnTo>
                    <a:pt x="0" y="61"/>
                  </a:lnTo>
                  <a:lnTo>
                    <a:pt x="10" y="40"/>
                  </a:lnTo>
                  <a:lnTo>
                    <a:pt x="25" y="25"/>
                  </a:lnTo>
                  <a:lnTo>
                    <a:pt x="40" y="10"/>
                  </a:lnTo>
                  <a:lnTo>
                    <a:pt x="60" y="0"/>
                  </a:lnTo>
                  <a:lnTo>
                    <a:pt x="85" y="0"/>
                  </a:lnTo>
                  <a:lnTo>
                    <a:pt x="105" y="0"/>
                  </a:lnTo>
                  <a:lnTo>
                    <a:pt x="125" y="10"/>
                  </a:lnTo>
                  <a:lnTo>
                    <a:pt x="145" y="25"/>
                  </a:lnTo>
                  <a:lnTo>
                    <a:pt x="160" y="40"/>
                  </a:lnTo>
                  <a:lnTo>
                    <a:pt x="165" y="61"/>
                  </a:lnTo>
                  <a:lnTo>
                    <a:pt x="170" y="81"/>
                  </a:lnTo>
                  <a:lnTo>
                    <a:pt x="170" y="106"/>
                  </a:lnTo>
                  <a:lnTo>
                    <a:pt x="160" y="126"/>
                  </a:lnTo>
                  <a:lnTo>
                    <a:pt x="145" y="141"/>
                  </a:lnTo>
                  <a:lnTo>
                    <a:pt x="125" y="156"/>
                  </a:lnTo>
                  <a:lnTo>
                    <a:pt x="105" y="166"/>
                  </a:lnTo>
                  <a:lnTo>
                    <a:pt x="85" y="166"/>
                  </a:lnTo>
                  <a:lnTo>
                    <a:pt x="60" y="166"/>
                  </a:lnTo>
                  <a:lnTo>
                    <a:pt x="40" y="156"/>
                  </a:lnTo>
                  <a:lnTo>
                    <a:pt x="25" y="141"/>
                  </a:lnTo>
                  <a:lnTo>
                    <a:pt x="10" y="126"/>
                  </a:lnTo>
                  <a:lnTo>
                    <a:pt x="0" y="106"/>
                  </a:lnTo>
                  <a:lnTo>
                    <a:pt x="0" y="81"/>
                  </a:lnTo>
                  <a:close/>
                  <a:moveTo>
                    <a:pt x="150" y="86"/>
                  </a:moveTo>
                  <a:lnTo>
                    <a:pt x="145" y="66"/>
                  </a:lnTo>
                  <a:lnTo>
                    <a:pt x="140" y="50"/>
                  </a:lnTo>
                  <a:lnTo>
                    <a:pt x="130" y="40"/>
                  </a:lnTo>
                  <a:lnTo>
                    <a:pt x="115" y="30"/>
                  </a:lnTo>
                  <a:lnTo>
                    <a:pt x="100" y="25"/>
                  </a:lnTo>
                  <a:lnTo>
                    <a:pt x="85" y="20"/>
                  </a:lnTo>
                  <a:lnTo>
                    <a:pt x="65" y="25"/>
                  </a:lnTo>
                  <a:lnTo>
                    <a:pt x="50" y="30"/>
                  </a:lnTo>
                  <a:lnTo>
                    <a:pt x="40" y="40"/>
                  </a:lnTo>
                  <a:lnTo>
                    <a:pt x="30" y="50"/>
                  </a:lnTo>
                  <a:lnTo>
                    <a:pt x="20" y="66"/>
                  </a:lnTo>
                  <a:lnTo>
                    <a:pt x="20" y="86"/>
                  </a:lnTo>
                  <a:lnTo>
                    <a:pt x="20" y="101"/>
                  </a:lnTo>
                  <a:lnTo>
                    <a:pt x="30" y="116"/>
                  </a:lnTo>
                  <a:lnTo>
                    <a:pt x="40" y="126"/>
                  </a:lnTo>
                  <a:lnTo>
                    <a:pt x="55" y="136"/>
                  </a:lnTo>
                  <a:lnTo>
                    <a:pt x="70" y="141"/>
                  </a:lnTo>
                  <a:lnTo>
                    <a:pt x="85" y="146"/>
                  </a:lnTo>
                  <a:lnTo>
                    <a:pt x="100" y="141"/>
                  </a:lnTo>
                  <a:lnTo>
                    <a:pt x="115" y="136"/>
                  </a:lnTo>
                  <a:lnTo>
                    <a:pt x="130" y="126"/>
                  </a:lnTo>
                  <a:lnTo>
                    <a:pt x="140" y="116"/>
                  </a:lnTo>
                  <a:lnTo>
                    <a:pt x="145" y="101"/>
                  </a:lnTo>
                  <a:lnTo>
                    <a:pt x="150" y="86"/>
                  </a:lnTo>
                  <a:close/>
                </a:path>
              </a:pathLst>
            </a:custGeom>
            <a:solidFill>
              <a:srgbClr val="000000"/>
            </a:solidFill>
            <a:ln w="0">
              <a:solidFill>
                <a:srgbClr val="000000"/>
              </a:solidFill>
              <a:prstDash val="solid"/>
              <a:round/>
              <a:headEnd/>
              <a:tailEnd/>
            </a:ln>
          </p:spPr>
          <p:txBody>
            <a:bodyPr/>
            <a:lstStyle/>
            <a:p>
              <a:endParaRPr lang="en-US"/>
            </a:p>
          </p:txBody>
        </p:sp>
        <p:sp>
          <p:nvSpPr>
            <p:cNvPr id="4119" name="Freeform 23"/>
            <p:cNvSpPr>
              <a:spLocks/>
            </p:cNvSpPr>
            <p:nvPr/>
          </p:nvSpPr>
          <p:spPr bwMode="auto">
            <a:xfrm>
              <a:off x="2621" y="1351"/>
              <a:ext cx="86" cy="156"/>
            </a:xfrm>
            <a:custGeom>
              <a:avLst/>
              <a:gdLst/>
              <a:ahLst/>
              <a:cxnLst>
                <a:cxn ang="0">
                  <a:pos x="0" y="0"/>
                </a:cxn>
                <a:cxn ang="0">
                  <a:pos x="86" y="0"/>
                </a:cxn>
                <a:cxn ang="0">
                  <a:pos x="86" y="20"/>
                </a:cxn>
                <a:cxn ang="0">
                  <a:pos x="20" y="20"/>
                </a:cxn>
                <a:cxn ang="0">
                  <a:pos x="20" y="61"/>
                </a:cxn>
                <a:cxn ang="0">
                  <a:pos x="86" y="61"/>
                </a:cxn>
                <a:cxn ang="0">
                  <a:pos x="86" y="81"/>
                </a:cxn>
                <a:cxn ang="0">
                  <a:pos x="20" y="81"/>
                </a:cxn>
                <a:cxn ang="0">
                  <a:pos x="20" y="156"/>
                </a:cxn>
                <a:cxn ang="0">
                  <a:pos x="0" y="156"/>
                </a:cxn>
                <a:cxn ang="0">
                  <a:pos x="0" y="0"/>
                </a:cxn>
              </a:cxnLst>
              <a:rect l="0" t="0" r="r" b="b"/>
              <a:pathLst>
                <a:path w="86" h="156">
                  <a:moveTo>
                    <a:pt x="0" y="0"/>
                  </a:moveTo>
                  <a:lnTo>
                    <a:pt x="86" y="0"/>
                  </a:lnTo>
                  <a:lnTo>
                    <a:pt x="86" y="20"/>
                  </a:lnTo>
                  <a:lnTo>
                    <a:pt x="20" y="20"/>
                  </a:lnTo>
                  <a:lnTo>
                    <a:pt x="20" y="61"/>
                  </a:lnTo>
                  <a:lnTo>
                    <a:pt x="86" y="61"/>
                  </a:lnTo>
                  <a:lnTo>
                    <a:pt x="86" y="81"/>
                  </a:lnTo>
                  <a:lnTo>
                    <a:pt x="20" y="81"/>
                  </a:lnTo>
                  <a:lnTo>
                    <a:pt x="20"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20" name="Freeform 24"/>
            <p:cNvSpPr>
              <a:spLocks/>
            </p:cNvSpPr>
            <p:nvPr/>
          </p:nvSpPr>
          <p:spPr bwMode="auto">
            <a:xfrm>
              <a:off x="2872" y="1346"/>
              <a:ext cx="135" cy="171"/>
            </a:xfrm>
            <a:custGeom>
              <a:avLst/>
              <a:gdLst/>
              <a:ahLst/>
              <a:cxnLst>
                <a:cxn ang="0">
                  <a:pos x="0" y="0"/>
                </a:cxn>
                <a:cxn ang="0">
                  <a:pos x="115" y="116"/>
                </a:cxn>
                <a:cxn ang="0">
                  <a:pos x="115" y="5"/>
                </a:cxn>
                <a:cxn ang="0">
                  <a:pos x="135" y="5"/>
                </a:cxn>
                <a:cxn ang="0">
                  <a:pos x="135" y="171"/>
                </a:cxn>
                <a:cxn ang="0">
                  <a:pos x="20" y="50"/>
                </a:cxn>
                <a:cxn ang="0">
                  <a:pos x="20" y="161"/>
                </a:cxn>
                <a:cxn ang="0">
                  <a:pos x="0" y="161"/>
                </a:cxn>
                <a:cxn ang="0">
                  <a:pos x="0" y="0"/>
                </a:cxn>
              </a:cxnLst>
              <a:rect l="0" t="0" r="r" b="b"/>
              <a:pathLst>
                <a:path w="135" h="171">
                  <a:moveTo>
                    <a:pt x="0" y="0"/>
                  </a:moveTo>
                  <a:lnTo>
                    <a:pt x="115" y="116"/>
                  </a:lnTo>
                  <a:lnTo>
                    <a:pt x="115" y="5"/>
                  </a:lnTo>
                  <a:lnTo>
                    <a:pt x="135" y="5"/>
                  </a:lnTo>
                  <a:lnTo>
                    <a:pt x="135" y="171"/>
                  </a:lnTo>
                  <a:lnTo>
                    <a:pt x="20" y="50"/>
                  </a:lnTo>
                  <a:lnTo>
                    <a:pt x="20" y="161"/>
                  </a:lnTo>
                  <a:lnTo>
                    <a:pt x="0" y="16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21" name="Freeform 25"/>
            <p:cNvSpPr>
              <a:spLocks/>
            </p:cNvSpPr>
            <p:nvPr/>
          </p:nvSpPr>
          <p:spPr bwMode="auto">
            <a:xfrm>
              <a:off x="3087" y="1351"/>
              <a:ext cx="85" cy="156"/>
            </a:xfrm>
            <a:custGeom>
              <a:avLst/>
              <a:gdLst/>
              <a:ahLst/>
              <a:cxnLst>
                <a:cxn ang="0">
                  <a:pos x="0" y="0"/>
                </a:cxn>
                <a:cxn ang="0">
                  <a:pos x="85" y="0"/>
                </a:cxn>
                <a:cxn ang="0">
                  <a:pos x="85" y="20"/>
                </a:cxn>
                <a:cxn ang="0">
                  <a:pos x="20" y="20"/>
                </a:cxn>
                <a:cxn ang="0">
                  <a:pos x="20" y="61"/>
                </a:cxn>
                <a:cxn ang="0">
                  <a:pos x="85" y="61"/>
                </a:cxn>
                <a:cxn ang="0">
                  <a:pos x="85" y="81"/>
                </a:cxn>
                <a:cxn ang="0">
                  <a:pos x="20" y="81"/>
                </a:cxn>
                <a:cxn ang="0">
                  <a:pos x="20" y="136"/>
                </a:cxn>
                <a:cxn ang="0">
                  <a:pos x="85" y="136"/>
                </a:cxn>
                <a:cxn ang="0">
                  <a:pos x="85" y="156"/>
                </a:cxn>
                <a:cxn ang="0">
                  <a:pos x="0" y="156"/>
                </a:cxn>
                <a:cxn ang="0">
                  <a:pos x="0" y="0"/>
                </a:cxn>
              </a:cxnLst>
              <a:rect l="0" t="0" r="r" b="b"/>
              <a:pathLst>
                <a:path w="85" h="156">
                  <a:moveTo>
                    <a:pt x="0" y="0"/>
                  </a:moveTo>
                  <a:lnTo>
                    <a:pt x="85" y="0"/>
                  </a:lnTo>
                  <a:lnTo>
                    <a:pt x="85" y="20"/>
                  </a:lnTo>
                  <a:lnTo>
                    <a:pt x="20" y="20"/>
                  </a:lnTo>
                  <a:lnTo>
                    <a:pt x="20" y="61"/>
                  </a:lnTo>
                  <a:lnTo>
                    <a:pt x="85" y="61"/>
                  </a:lnTo>
                  <a:lnTo>
                    <a:pt x="85" y="81"/>
                  </a:lnTo>
                  <a:lnTo>
                    <a:pt x="20" y="81"/>
                  </a:lnTo>
                  <a:lnTo>
                    <a:pt x="20" y="136"/>
                  </a:lnTo>
                  <a:lnTo>
                    <a:pt x="85" y="136"/>
                  </a:lnTo>
                  <a:lnTo>
                    <a:pt x="85"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22" name="Freeform 26"/>
            <p:cNvSpPr>
              <a:spLocks/>
            </p:cNvSpPr>
            <p:nvPr/>
          </p:nvSpPr>
          <p:spPr bwMode="auto">
            <a:xfrm>
              <a:off x="3237" y="1346"/>
              <a:ext cx="240" cy="166"/>
            </a:xfrm>
            <a:custGeom>
              <a:avLst/>
              <a:gdLst/>
              <a:ahLst/>
              <a:cxnLst>
                <a:cxn ang="0">
                  <a:pos x="120" y="0"/>
                </a:cxn>
                <a:cxn ang="0">
                  <a:pos x="170" y="116"/>
                </a:cxn>
                <a:cxn ang="0">
                  <a:pos x="215" y="5"/>
                </a:cxn>
                <a:cxn ang="0">
                  <a:pos x="240" y="5"/>
                </a:cxn>
                <a:cxn ang="0">
                  <a:pos x="170" y="166"/>
                </a:cxn>
                <a:cxn ang="0">
                  <a:pos x="120" y="50"/>
                </a:cxn>
                <a:cxn ang="0">
                  <a:pos x="70" y="166"/>
                </a:cxn>
                <a:cxn ang="0">
                  <a:pos x="0" y="5"/>
                </a:cxn>
                <a:cxn ang="0">
                  <a:pos x="20" y="5"/>
                </a:cxn>
                <a:cxn ang="0">
                  <a:pos x="70" y="116"/>
                </a:cxn>
                <a:cxn ang="0">
                  <a:pos x="120" y="0"/>
                </a:cxn>
              </a:cxnLst>
              <a:rect l="0" t="0" r="r" b="b"/>
              <a:pathLst>
                <a:path w="240" h="166">
                  <a:moveTo>
                    <a:pt x="120" y="0"/>
                  </a:moveTo>
                  <a:lnTo>
                    <a:pt x="170" y="116"/>
                  </a:lnTo>
                  <a:lnTo>
                    <a:pt x="215" y="5"/>
                  </a:lnTo>
                  <a:lnTo>
                    <a:pt x="240" y="5"/>
                  </a:lnTo>
                  <a:lnTo>
                    <a:pt x="170" y="166"/>
                  </a:lnTo>
                  <a:lnTo>
                    <a:pt x="120" y="50"/>
                  </a:lnTo>
                  <a:lnTo>
                    <a:pt x="70" y="166"/>
                  </a:lnTo>
                  <a:lnTo>
                    <a:pt x="0" y="5"/>
                  </a:lnTo>
                  <a:lnTo>
                    <a:pt x="20" y="5"/>
                  </a:lnTo>
                  <a:lnTo>
                    <a:pt x="70" y="116"/>
                  </a:lnTo>
                  <a:lnTo>
                    <a:pt x="120" y="0"/>
                  </a:lnTo>
                  <a:close/>
                </a:path>
              </a:pathLst>
            </a:custGeom>
            <a:solidFill>
              <a:srgbClr val="000000"/>
            </a:solidFill>
            <a:ln w="0">
              <a:solidFill>
                <a:srgbClr val="000000"/>
              </a:solidFill>
              <a:prstDash val="solid"/>
              <a:round/>
              <a:headEnd/>
              <a:tailEnd/>
            </a:ln>
          </p:spPr>
          <p:txBody>
            <a:bodyPr/>
            <a:lstStyle/>
            <a:p>
              <a:endParaRPr lang="en-US"/>
            </a:p>
          </p:txBody>
        </p:sp>
        <p:sp>
          <p:nvSpPr>
            <p:cNvPr id="4123" name="Freeform 27"/>
            <p:cNvSpPr>
              <a:spLocks/>
            </p:cNvSpPr>
            <p:nvPr/>
          </p:nvSpPr>
          <p:spPr bwMode="auto">
            <a:xfrm>
              <a:off x="3597" y="1346"/>
              <a:ext cx="185" cy="166"/>
            </a:xfrm>
            <a:custGeom>
              <a:avLst/>
              <a:gdLst/>
              <a:ahLst/>
              <a:cxnLst>
                <a:cxn ang="0">
                  <a:pos x="140" y="0"/>
                </a:cxn>
                <a:cxn ang="0">
                  <a:pos x="185" y="161"/>
                </a:cxn>
                <a:cxn ang="0">
                  <a:pos x="165" y="161"/>
                </a:cxn>
                <a:cxn ang="0">
                  <a:pos x="140" y="61"/>
                </a:cxn>
                <a:cxn ang="0">
                  <a:pos x="95" y="166"/>
                </a:cxn>
                <a:cxn ang="0">
                  <a:pos x="50" y="61"/>
                </a:cxn>
                <a:cxn ang="0">
                  <a:pos x="25" y="161"/>
                </a:cxn>
                <a:cxn ang="0">
                  <a:pos x="0" y="161"/>
                </a:cxn>
                <a:cxn ang="0">
                  <a:pos x="45" y="0"/>
                </a:cxn>
                <a:cxn ang="0">
                  <a:pos x="95" y="116"/>
                </a:cxn>
                <a:cxn ang="0">
                  <a:pos x="140" y="0"/>
                </a:cxn>
              </a:cxnLst>
              <a:rect l="0" t="0" r="r" b="b"/>
              <a:pathLst>
                <a:path w="185" h="166">
                  <a:moveTo>
                    <a:pt x="140" y="0"/>
                  </a:moveTo>
                  <a:lnTo>
                    <a:pt x="185" y="161"/>
                  </a:lnTo>
                  <a:lnTo>
                    <a:pt x="165" y="161"/>
                  </a:lnTo>
                  <a:lnTo>
                    <a:pt x="140" y="61"/>
                  </a:lnTo>
                  <a:lnTo>
                    <a:pt x="95" y="166"/>
                  </a:lnTo>
                  <a:lnTo>
                    <a:pt x="50" y="61"/>
                  </a:lnTo>
                  <a:lnTo>
                    <a:pt x="25" y="161"/>
                  </a:lnTo>
                  <a:lnTo>
                    <a:pt x="0" y="161"/>
                  </a:lnTo>
                  <a:lnTo>
                    <a:pt x="45" y="0"/>
                  </a:lnTo>
                  <a:lnTo>
                    <a:pt x="95" y="116"/>
                  </a:lnTo>
                  <a:lnTo>
                    <a:pt x="140" y="0"/>
                  </a:lnTo>
                  <a:close/>
                </a:path>
              </a:pathLst>
            </a:custGeom>
            <a:solidFill>
              <a:srgbClr val="000000"/>
            </a:solidFill>
            <a:ln w="0">
              <a:solidFill>
                <a:srgbClr val="000000"/>
              </a:solidFill>
              <a:prstDash val="solid"/>
              <a:round/>
              <a:headEnd/>
              <a:tailEnd/>
            </a:ln>
          </p:spPr>
          <p:txBody>
            <a:bodyPr/>
            <a:lstStyle/>
            <a:p>
              <a:endParaRPr lang="en-US"/>
            </a:p>
          </p:txBody>
        </p:sp>
        <p:sp>
          <p:nvSpPr>
            <p:cNvPr id="4124" name="Freeform 28"/>
            <p:cNvSpPr>
              <a:spLocks/>
            </p:cNvSpPr>
            <p:nvPr/>
          </p:nvSpPr>
          <p:spPr bwMode="auto">
            <a:xfrm>
              <a:off x="3852" y="1351"/>
              <a:ext cx="90" cy="156"/>
            </a:xfrm>
            <a:custGeom>
              <a:avLst/>
              <a:gdLst/>
              <a:ahLst/>
              <a:cxnLst>
                <a:cxn ang="0">
                  <a:pos x="0" y="0"/>
                </a:cxn>
                <a:cxn ang="0">
                  <a:pos x="90" y="0"/>
                </a:cxn>
                <a:cxn ang="0">
                  <a:pos x="90" y="20"/>
                </a:cxn>
                <a:cxn ang="0">
                  <a:pos x="25" y="20"/>
                </a:cxn>
                <a:cxn ang="0">
                  <a:pos x="25" y="61"/>
                </a:cxn>
                <a:cxn ang="0">
                  <a:pos x="90" y="61"/>
                </a:cxn>
                <a:cxn ang="0">
                  <a:pos x="90" y="81"/>
                </a:cxn>
                <a:cxn ang="0">
                  <a:pos x="25" y="81"/>
                </a:cxn>
                <a:cxn ang="0">
                  <a:pos x="25" y="136"/>
                </a:cxn>
                <a:cxn ang="0">
                  <a:pos x="90" y="136"/>
                </a:cxn>
                <a:cxn ang="0">
                  <a:pos x="90" y="156"/>
                </a:cxn>
                <a:cxn ang="0">
                  <a:pos x="0" y="156"/>
                </a:cxn>
                <a:cxn ang="0">
                  <a:pos x="0" y="0"/>
                </a:cxn>
              </a:cxnLst>
              <a:rect l="0" t="0" r="r" b="b"/>
              <a:pathLst>
                <a:path w="90" h="156">
                  <a:moveTo>
                    <a:pt x="0" y="0"/>
                  </a:moveTo>
                  <a:lnTo>
                    <a:pt x="90" y="0"/>
                  </a:lnTo>
                  <a:lnTo>
                    <a:pt x="90" y="20"/>
                  </a:lnTo>
                  <a:lnTo>
                    <a:pt x="25" y="20"/>
                  </a:lnTo>
                  <a:lnTo>
                    <a:pt x="25" y="61"/>
                  </a:lnTo>
                  <a:lnTo>
                    <a:pt x="90" y="61"/>
                  </a:lnTo>
                  <a:lnTo>
                    <a:pt x="90" y="81"/>
                  </a:lnTo>
                  <a:lnTo>
                    <a:pt x="25" y="81"/>
                  </a:lnTo>
                  <a:lnTo>
                    <a:pt x="25" y="136"/>
                  </a:lnTo>
                  <a:lnTo>
                    <a:pt x="90" y="136"/>
                  </a:lnTo>
                  <a:lnTo>
                    <a:pt x="90"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25" name="Freeform 29"/>
            <p:cNvSpPr>
              <a:spLocks/>
            </p:cNvSpPr>
            <p:nvPr/>
          </p:nvSpPr>
          <p:spPr bwMode="auto">
            <a:xfrm>
              <a:off x="4007" y="1351"/>
              <a:ext cx="120" cy="156"/>
            </a:xfrm>
            <a:custGeom>
              <a:avLst/>
              <a:gdLst/>
              <a:ahLst/>
              <a:cxnLst>
                <a:cxn ang="0">
                  <a:pos x="0" y="0"/>
                </a:cxn>
                <a:cxn ang="0">
                  <a:pos x="25" y="0"/>
                </a:cxn>
                <a:cxn ang="0">
                  <a:pos x="60" y="56"/>
                </a:cxn>
                <a:cxn ang="0">
                  <a:pos x="95" y="0"/>
                </a:cxn>
                <a:cxn ang="0">
                  <a:pos x="120" y="0"/>
                </a:cxn>
                <a:cxn ang="0">
                  <a:pos x="70" y="76"/>
                </a:cxn>
                <a:cxn ang="0">
                  <a:pos x="120" y="156"/>
                </a:cxn>
                <a:cxn ang="0">
                  <a:pos x="95" y="156"/>
                </a:cxn>
                <a:cxn ang="0">
                  <a:pos x="60" y="96"/>
                </a:cxn>
                <a:cxn ang="0">
                  <a:pos x="25" y="156"/>
                </a:cxn>
                <a:cxn ang="0">
                  <a:pos x="0" y="156"/>
                </a:cxn>
                <a:cxn ang="0">
                  <a:pos x="50" y="76"/>
                </a:cxn>
                <a:cxn ang="0">
                  <a:pos x="0" y="0"/>
                </a:cxn>
              </a:cxnLst>
              <a:rect l="0" t="0" r="r" b="b"/>
              <a:pathLst>
                <a:path w="120" h="156">
                  <a:moveTo>
                    <a:pt x="0" y="0"/>
                  </a:moveTo>
                  <a:lnTo>
                    <a:pt x="25" y="0"/>
                  </a:lnTo>
                  <a:lnTo>
                    <a:pt x="60" y="56"/>
                  </a:lnTo>
                  <a:lnTo>
                    <a:pt x="95" y="0"/>
                  </a:lnTo>
                  <a:lnTo>
                    <a:pt x="120" y="0"/>
                  </a:lnTo>
                  <a:lnTo>
                    <a:pt x="70" y="76"/>
                  </a:lnTo>
                  <a:lnTo>
                    <a:pt x="120" y="156"/>
                  </a:lnTo>
                  <a:lnTo>
                    <a:pt x="95" y="156"/>
                  </a:lnTo>
                  <a:lnTo>
                    <a:pt x="60" y="96"/>
                  </a:lnTo>
                  <a:lnTo>
                    <a:pt x="25" y="156"/>
                  </a:lnTo>
                  <a:lnTo>
                    <a:pt x="0" y="156"/>
                  </a:lnTo>
                  <a:lnTo>
                    <a:pt x="50" y="7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26" name="Rectangle 30"/>
            <p:cNvSpPr>
              <a:spLocks noChangeArrowheads="1"/>
            </p:cNvSpPr>
            <p:nvPr/>
          </p:nvSpPr>
          <p:spPr bwMode="auto">
            <a:xfrm>
              <a:off x="4202" y="1351"/>
              <a:ext cx="20" cy="156"/>
            </a:xfrm>
            <a:prstGeom prst="rect">
              <a:avLst/>
            </a:prstGeom>
            <a:solidFill>
              <a:srgbClr val="000000"/>
            </a:solidFill>
            <a:ln w="0">
              <a:solidFill>
                <a:srgbClr val="000000"/>
              </a:solidFill>
              <a:miter lim="800000"/>
              <a:headEnd/>
              <a:tailEnd/>
            </a:ln>
          </p:spPr>
          <p:txBody>
            <a:bodyPr/>
            <a:lstStyle/>
            <a:p>
              <a:endParaRPr lang="en-US"/>
            </a:p>
          </p:txBody>
        </p:sp>
        <p:sp>
          <p:nvSpPr>
            <p:cNvPr id="4127" name="Freeform 31"/>
            <p:cNvSpPr>
              <a:spLocks/>
            </p:cNvSpPr>
            <p:nvPr/>
          </p:nvSpPr>
          <p:spPr bwMode="auto">
            <a:xfrm>
              <a:off x="4302" y="1346"/>
              <a:ext cx="130" cy="166"/>
            </a:xfrm>
            <a:custGeom>
              <a:avLst/>
              <a:gdLst/>
              <a:ahLst/>
              <a:cxnLst>
                <a:cxn ang="0">
                  <a:pos x="130" y="10"/>
                </a:cxn>
                <a:cxn ang="0">
                  <a:pos x="130" y="35"/>
                </a:cxn>
                <a:cxn ang="0">
                  <a:pos x="110" y="25"/>
                </a:cxn>
                <a:cxn ang="0">
                  <a:pos x="85" y="20"/>
                </a:cxn>
                <a:cxn ang="0">
                  <a:pos x="70" y="25"/>
                </a:cxn>
                <a:cxn ang="0">
                  <a:pos x="55" y="30"/>
                </a:cxn>
                <a:cxn ang="0">
                  <a:pos x="40" y="40"/>
                </a:cxn>
                <a:cxn ang="0">
                  <a:pos x="30" y="50"/>
                </a:cxn>
                <a:cxn ang="0">
                  <a:pos x="20" y="66"/>
                </a:cxn>
                <a:cxn ang="0">
                  <a:pos x="20" y="81"/>
                </a:cxn>
                <a:cxn ang="0">
                  <a:pos x="25" y="101"/>
                </a:cxn>
                <a:cxn ang="0">
                  <a:pos x="30" y="116"/>
                </a:cxn>
                <a:cxn ang="0">
                  <a:pos x="40" y="126"/>
                </a:cxn>
                <a:cxn ang="0">
                  <a:pos x="55" y="136"/>
                </a:cxn>
                <a:cxn ang="0">
                  <a:pos x="70" y="141"/>
                </a:cxn>
                <a:cxn ang="0">
                  <a:pos x="90" y="146"/>
                </a:cxn>
                <a:cxn ang="0">
                  <a:pos x="110" y="141"/>
                </a:cxn>
                <a:cxn ang="0">
                  <a:pos x="130" y="131"/>
                </a:cxn>
                <a:cxn ang="0">
                  <a:pos x="130" y="156"/>
                </a:cxn>
                <a:cxn ang="0">
                  <a:pos x="110" y="166"/>
                </a:cxn>
                <a:cxn ang="0">
                  <a:pos x="85" y="166"/>
                </a:cxn>
                <a:cxn ang="0">
                  <a:pos x="65" y="166"/>
                </a:cxn>
                <a:cxn ang="0">
                  <a:pos x="40" y="156"/>
                </a:cxn>
                <a:cxn ang="0">
                  <a:pos x="25" y="141"/>
                </a:cxn>
                <a:cxn ang="0">
                  <a:pos x="10" y="126"/>
                </a:cxn>
                <a:cxn ang="0">
                  <a:pos x="0" y="106"/>
                </a:cxn>
                <a:cxn ang="0">
                  <a:pos x="0" y="81"/>
                </a:cxn>
                <a:cxn ang="0">
                  <a:pos x="0" y="61"/>
                </a:cxn>
                <a:cxn ang="0">
                  <a:pos x="10" y="40"/>
                </a:cxn>
                <a:cxn ang="0">
                  <a:pos x="25" y="25"/>
                </a:cxn>
                <a:cxn ang="0">
                  <a:pos x="40" y="10"/>
                </a:cxn>
                <a:cxn ang="0">
                  <a:pos x="60" y="0"/>
                </a:cxn>
                <a:cxn ang="0">
                  <a:pos x="85" y="0"/>
                </a:cxn>
                <a:cxn ang="0">
                  <a:pos x="110" y="0"/>
                </a:cxn>
                <a:cxn ang="0">
                  <a:pos x="130" y="10"/>
                </a:cxn>
              </a:cxnLst>
              <a:rect l="0" t="0" r="r" b="b"/>
              <a:pathLst>
                <a:path w="130" h="166">
                  <a:moveTo>
                    <a:pt x="130" y="10"/>
                  </a:moveTo>
                  <a:lnTo>
                    <a:pt x="130" y="35"/>
                  </a:lnTo>
                  <a:lnTo>
                    <a:pt x="110" y="25"/>
                  </a:lnTo>
                  <a:lnTo>
                    <a:pt x="85" y="20"/>
                  </a:lnTo>
                  <a:lnTo>
                    <a:pt x="70" y="25"/>
                  </a:lnTo>
                  <a:lnTo>
                    <a:pt x="55" y="30"/>
                  </a:lnTo>
                  <a:lnTo>
                    <a:pt x="40" y="40"/>
                  </a:lnTo>
                  <a:lnTo>
                    <a:pt x="30" y="50"/>
                  </a:lnTo>
                  <a:lnTo>
                    <a:pt x="20" y="66"/>
                  </a:lnTo>
                  <a:lnTo>
                    <a:pt x="20" y="81"/>
                  </a:lnTo>
                  <a:lnTo>
                    <a:pt x="25" y="101"/>
                  </a:lnTo>
                  <a:lnTo>
                    <a:pt x="30" y="116"/>
                  </a:lnTo>
                  <a:lnTo>
                    <a:pt x="40" y="126"/>
                  </a:lnTo>
                  <a:lnTo>
                    <a:pt x="55" y="136"/>
                  </a:lnTo>
                  <a:lnTo>
                    <a:pt x="70" y="141"/>
                  </a:lnTo>
                  <a:lnTo>
                    <a:pt x="90" y="146"/>
                  </a:lnTo>
                  <a:lnTo>
                    <a:pt x="110" y="141"/>
                  </a:lnTo>
                  <a:lnTo>
                    <a:pt x="130" y="131"/>
                  </a:lnTo>
                  <a:lnTo>
                    <a:pt x="130" y="156"/>
                  </a:lnTo>
                  <a:lnTo>
                    <a:pt x="110" y="166"/>
                  </a:lnTo>
                  <a:lnTo>
                    <a:pt x="85" y="166"/>
                  </a:lnTo>
                  <a:lnTo>
                    <a:pt x="65" y="166"/>
                  </a:lnTo>
                  <a:lnTo>
                    <a:pt x="40" y="156"/>
                  </a:lnTo>
                  <a:lnTo>
                    <a:pt x="25" y="141"/>
                  </a:lnTo>
                  <a:lnTo>
                    <a:pt x="10" y="126"/>
                  </a:lnTo>
                  <a:lnTo>
                    <a:pt x="0" y="106"/>
                  </a:lnTo>
                  <a:lnTo>
                    <a:pt x="0" y="81"/>
                  </a:lnTo>
                  <a:lnTo>
                    <a:pt x="0" y="61"/>
                  </a:lnTo>
                  <a:lnTo>
                    <a:pt x="10" y="40"/>
                  </a:lnTo>
                  <a:lnTo>
                    <a:pt x="25" y="25"/>
                  </a:lnTo>
                  <a:lnTo>
                    <a:pt x="40" y="10"/>
                  </a:lnTo>
                  <a:lnTo>
                    <a:pt x="60" y="0"/>
                  </a:lnTo>
                  <a:lnTo>
                    <a:pt x="85" y="0"/>
                  </a:lnTo>
                  <a:lnTo>
                    <a:pt x="110" y="0"/>
                  </a:lnTo>
                  <a:lnTo>
                    <a:pt x="130" y="10"/>
                  </a:lnTo>
                  <a:close/>
                </a:path>
              </a:pathLst>
            </a:custGeom>
            <a:solidFill>
              <a:srgbClr val="000000"/>
            </a:solidFill>
            <a:ln w="0">
              <a:solidFill>
                <a:srgbClr val="000000"/>
              </a:solidFill>
              <a:prstDash val="solid"/>
              <a:round/>
              <a:headEnd/>
              <a:tailEnd/>
            </a:ln>
          </p:spPr>
          <p:txBody>
            <a:bodyPr/>
            <a:lstStyle/>
            <a:p>
              <a:endParaRPr lang="en-US"/>
            </a:p>
          </p:txBody>
        </p:sp>
        <p:sp>
          <p:nvSpPr>
            <p:cNvPr id="4128" name="Freeform 32"/>
            <p:cNvSpPr>
              <a:spLocks noEditPoints="1"/>
            </p:cNvSpPr>
            <p:nvPr/>
          </p:nvSpPr>
          <p:spPr bwMode="auto">
            <a:xfrm>
              <a:off x="4503" y="1346"/>
              <a:ext cx="170" cy="166"/>
            </a:xfrm>
            <a:custGeom>
              <a:avLst/>
              <a:gdLst/>
              <a:ahLst/>
              <a:cxnLst>
                <a:cxn ang="0">
                  <a:pos x="0" y="81"/>
                </a:cxn>
                <a:cxn ang="0">
                  <a:pos x="0" y="61"/>
                </a:cxn>
                <a:cxn ang="0">
                  <a:pos x="10" y="40"/>
                </a:cxn>
                <a:cxn ang="0">
                  <a:pos x="25" y="25"/>
                </a:cxn>
                <a:cxn ang="0">
                  <a:pos x="45" y="10"/>
                </a:cxn>
                <a:cxn ang="0">
                  <a:pos x="65" y="0"/>
                </a:cxn>
                <a:cxn ang="0">
                  <a:pos x="85" y="0"/>
                </a:cxn>
                <a:cxn ang="0">
                  <a:pos x="110" y="0"/>
                </a:cxn>
                <a:cxn ang="0">
                  <a:pos x="130" y="10"/>
                </a:cxn>
                <a:cxn ang="0">
                  <a:pos x="145" y="25"/>
                </a:cxn>
                <a:cxn ang="0">
                  <a:pos x="160" y="40"/>
                </a:cxn>
                <a:cxn ang="0">
                  <a:pos x="170" y="61"/>
                </a:cxn>
                <a:cxn ang="0">
                  <a:pos x="170" y="81"/>
                </a:cxn>
                <a:cxn ang="0">
                  <a:pos x="170" y="106"/>
                </a:cxn>
                <a:cxn ang="0">
                  <a:pos x="160" y="126"/>
                </a:cxn>
                <a:cxn ang="0">
                  <a:pos x="145" y="141"/>
                </a:cxn>
                <a:cxn ang="0">
                  <a:pos x="130" y="156"/>
                </a:cxn>
                <a:cxn ang="0">
                  <a:pos x="110" y="166"/>
                </a:cxn>
                <a:cxn ang="0">
                  <a:pos x="85" y="166"/>
                </a:cxn>
                <a:cxn ang="0">
                  <a:pos x="65" y="166"/>
                </a:cxn>
                <a:cxn ang="0">
                  <a:pos x="40" y="156"/>
                </a:cxn>
                <a:cxn ang="0">
                  <a:pos x="25" y="141"/>
                </a:cxn>
                <a:cxn ang="0">
                  <a:pos x="10" y="126"/>
                </a:cxn>
                <a:cxn ang="0">
                  <a:pos x="0" y="106"/>
                </a:cxn>
                <a:cxn ang="0">
                  <a:pos x="0" y="81"/>
                </a:cxn>
                <a:cxn ang="0">
                  <a:pos x="150" y="86"/>
                </a:cxn>
                <a:cxn ang="0">
                  <a:pos x="145" y="66"/>
                </a:cxn>
                <a:cxn ang="0">
                  <a:pos x="140" y="50"/>
                </a:cxn>
                <a:cxn ang="0">
                  <a:pos x="130" y="40"/>
                </a:cxn>
                <a:cxn ang="0">
                  <a:pos x="115" y="30"/>
                </a:cxn>
                <a:cxn ang="0">
                  <a:pos x="100" y="25"/>
                </a:cxn>
                <a:cxn ang="0">
                  <a:pos x="85" y="20"/>
                </a:cxn>
                <a:cxn ang="0">
                  <a:pos x="70" y="25"/>
                </a:cxn>
                <a:cxn ang="0">
                  <a:pos x="55" y="30"/>
                </a:cxn>
                <a:cxn ang="0">
                  <a:pos x="40" y="40"/>
                </a:cxn>
                <a:cxn ang="0">
                  <a:pos x="30" y="50"/>
                </a:cxn>
                <a:cxn ang="0">
                  <a:pos x="25" y="66"/>
                </a:cxn>
                <a:cxn ang="0">
                  <a:pos x="20" y="86"/>
                </a:cxn>
                <a:cxn ang="0">
                  <a:pos x="25" y="101"/>
                </a:cxn>
                <a:cxn ang="0">
                  <a:pos x="30" y="116"/>
                </a:cxn>
                <a:cxn ang="0">
                  <a:pos x="40" y="126"/>
                </a:cxn>
                <a:cxn ang="0">
                  <a:pos x="55" y="136"/>
                </a:cxn>
                <a:cxn ang="0">
                  <a:pos x="70" y="141"/>
                </a:cxn>
                <a:cxn ang="0">
                  <a:pos x="85" y="146"/>
                </a:cxn>
                <a:cxn ang="0">
                  <a:pos x="105" y="141"/>
                </a:cxn>
                <a:cxn ang="0">
                  <a:pos x="120" y="136"/>
                </a:cxn>
                <a:cxn ang="0">
                  <a:pos x="130" y="126"/>
                </a:cxn>
                <a:cxn ang="0">
                  <a:pos x="140" y="116"/>
                </a:cxn>
                <a:cxn ang="0">
                  <a:pos x="145" y="101"/>
                </a:cxn>
                <a:cxn ang="0">
                  <a:pos x="150" y="86"/>
                </a:cxn>
              </a:cxnLst>
              <a:rect l="0" t="0" r="r" b="b"/>
              <a:pathLst>
                <a:path w="170" h="166">
                  <a:moveTo>
                    <a:pt x="0" y="81"/>
                  </a:moveTo>
                  <a:lnTo>
                    <a:pt x="0" y="61"/>
                  </a:lnTo>
                  <a:lnTo>
                    <a:pt x="10" y="40"/>
                  </a:lnTo>
                  <a:lnTo>
                    <a:pt x="25" y="25"/>
                  </a:lnTo>
                  <a:lnTo>
                    <a:pt x="45" y="10"/>
                  </a:lnTo>
                  <a:lnTo>
                    <a:pt x="65" y="0"/>
                  </a:lnTo>
                  <a:lnTo>
                    <a:pt x="85" y="0"/>
                  </a:lnTo>
                  <a:lnTo>
                    <a:pt x="110" y="0"/>
                  </a:lnTo>
                  <a:lnTo>
                    <a:pt x="130" y="10"/>
                  </a:lnTo>
                  <a:lnTo>
                    <a:pt x="145" y="25"/>
                  </a:lnTo>
                  <a:lnTo>
                    <a:pt x="160" y="40"/>
                  </a:lnTo>
                  <a:lnTo>
                    <a:pt x="170" y="61"/>
                  </a:lnTo>
                  <a:lnTo>
                    <a:pt x="170" y="81"/>
                  </a:lnTo>
                  <a:lnTo>
                    <a:pt x="170" y="106"/>
                  </a:lnTo>
                  <a:lnTo>
                    <a:pt x="160" y="126"/>
                  </a:lnTo>
                  <a:lnTo>
                    <a:pt x="145" y="141"/>
                  </a:lnTo>
                  <a:lnTo>
                    <a:pt x="130" y="156"/>
                  </a:lnTo>
                  <a:lnTo>
                    <a:pt x="110" y="166"/>
                  </a:lnTo>
                  <a:lnTo>
                    <a:pt x="85" y="166"/>
                  </a:lnTo>
                  <a:lnTo>
                    <a:pt x="65" y="166"/>
                  </a:lnTo>
                  <a:lnTo>
                    <a:pt x="40" y="156"/>
                  </a:lnTo>
                  <a:lnTo>
                    <a:pt x="25" y="141"/>
                  </a:lnTo>
                  <a:lnTo>
                    <a:pt x="10" y="126"/>
                  </a:lnTo>
                  <a:lnTo>
                    <a:pt x="0" y="106"/>
                  </a:lnTo>
                  <a:lnTo>
                    <a:pt x="0" y="81"/>
                  </a:lnTo>
                  <a:close/>
                  <a:moveTo>
                    <a:pt x="150" y="86"/>
                  </a:moveTo>
                  <a:lnTo>
                    <a:pt x="145" y="66"/>
                  </a:lnTo>
                  <a:lnTo>
                    <a:pt x="140" y="50"/>
                  </a:lnTo>
                  <a:lnTo>
                    <a:pt x="130" y="40"/>
                  </a:lnTo>
                  <a:lnTo>
                    <a:pt x="115" y="30"/>
                  </a:lnTo>
                  <a:lnTo>
                    <a:pt x="100" y="25"/>
                  </a:lnTo>
                  <a:lnTo>
                    <a:pt x="85" y="20"/>
                  </a:lnTo>
                  <a:lnTo>
                    <a:pt x="70" y="25"/>
                  </a:lnTo>
                  <a:lnTo>
                    <a:pt x="55" y="30"/>
                  </a:lnTo>
                  <a:lnTo>
                    <a:pt x="40" y="40"/>
                  </a:lnTo>
                  <a:lnTo>
                    <a:pt x="30" y="50"/>
                  </a:lnTo>
                  <a:lnTo>
                    <a:pt x="25" y="66"/>
                  </a:lnTo>
                  <a:lnTo>
                    <a:pt x="20" y="86"/>
                  </a:lnTo>
                  <a:lnTo>
                    <a:pt x="25" y="101"/>
                  </a:lnTo>
                  <a:lnTo>
                    <a:pt x="30" y="116"/>
                  </a:lnTo>
                  <a:lnTo>
                    <a:pt x="40" y="126"/>
                  </a:lnTo>
                  <a:lnTo>
                    <a:pt x="55" y="136"/>
                  </a:lnTo>
                  <a:lnTo>
                    <a:pt x="70" y="141"/>
                  </a:lnTo>
                  <a:lnTo>
                    <a:pt x="85" y="146"/>
                  </a:lnTo>
                  <a:lnTo>
                    <a:pt x="105" y="141"/>
                  </a:lnTo>
                  <a:lnTo>
                    <a:pt x="120" y="136"/>
                  </a:lnTo>
                  <a:lnTo>
                    <a:pt x="130" y="126"/>
                  </a:lnTo>
                  <a:lnTo>
                    <a:pt x="140" y="116"/>
                  </a:lnTo>
                  <a:lnTo>
                    <a:pt x="145" y="101"/>
                  </a:lnTo>
                  <a:lnTo>
                    <a:pt x="150" y="86"/>
                  </a:lnTo>
                  <a:close/>
                </a:path>
              </a:pathLst>
            </a:custGeom>
            <a:solidFill>
              <a:srgbClr val="000000"/>
            </a:solidFill>
            <a:ln w="0">
              <a:solidFill>
                <a:srgbClr val="000000"/>
              </a:solidFill>
              <a:prstDash val="solid"/>
              <a:round/>
              <a:headEnd/>
              <a:tailEnd/>
            </a:ln>
          </p:spPr>
          <p:txBody>
            <a:bodyPr/>
            <a:lstStyle/>
            <a:p>
              <a:endParaRPr lang="en-US"/>
            </a:p>
          </p:txBody>
        </p:sp>
        <p:sp>
          <p:nvSpPr>
            <p:cNvPr id="4129" name="Freeform 33"/>
            <p:cNvSpPr>
              <a:spLocks/>
            </p:cNvSpPr>
            <p:nvPr/>
          </p:nvSpPr>
          <p:spPr bwMode="auto">
            <a:xfrm>
              <a:off x="2071" y="1792"/>
              <a:ext cx="350" cy="470"/>
            </a:xfrm>
            <a:custGeom>
              <a:avLst/>
              <a:gdLst/>
              <a:ahLst/>
              <a:cxnLst>
                <a:cxn ang="0">
                  <a:pos x="0" y="0"/>
                </a:cxn>
                <a:cxn ang="0">
                  <a:pos x="60" y="0"/>
                </a:cxn>
                <a:cxn ang="0">
                  <a:pos x="60" y="180"/>
                </a:cxn>
                <a:cxn ang="0">
                  <a:pos x="285" y="180"/>
                </a:cxn>
                <a:cxn ang="0">
                  <a:pos x="285" y="0"/>
                </a:cxn>
                <a:cxn ang="0">
                  <a:pos x="350" y="0"/>
                </a:cxn>
                <a:cxn ang="0">
                  <a:pos x="350" y="470"/>
                </a:cxn>
                <a:cxn ang="0">
                  <a:pos x="285" y="470"/>
                </a:cxn>
                <a:cxn ang="0">
                  <a:pos x="285" y="245"/>
                </a:cxn>
                <a:cxn ang="0">
                  <a:pos x="60" y="245"/>
                </a:cxn>
                <a:cxn ang="0">
                  <a:pos x="60" y="470"/>
                </a:cxn>
                <a:cxn ang="0">
                  <a:pos x="0" y="470"/>
                </a:cxn>
                <a:cxn ang="0">
                  <a:pos x="0" y="0"/>
                </a:cxn>
              </a:cxnLst>
              <a:rect l="0" t="0" r="r" b="b"/>
              <a:pathLst>
                <a:path w="350" h="470">
                  <a:moveTo>
                    <a:pt x="0" y="0"/>
                  </a:moveTo>
                  <a:lnTo>
                    <a:pt x="60" y="0"/>
                  </a:lnTo>
                  <a:lnTo>
                    <a:pt x="60" y="180"/>
                  </a:lnTo>
                  <a:lnTo>
                    <a:pt x="285" y="180"/>
                  </a:lnTo>
                  <a:lnTo>
                    <a:pt x="285" y="0"/>
                  </a:lnTo>
                  <a:lnTo>
                    <a:pt x="350" y="0"/>
                  </a:lnTo>
                  <a:lnTo>
                    <a:pt x="350" y="470"/>
                  </a:lnTo>
                  <a:lnTo>
                    <a:pt x="285" y="470"/>
                  </a:lnTo>
                  <a:lnTo>
                    <a:pt x="285" y="245"/>
                  </a:lnTo>
                  <a:lnTo>
                    <a:pt x="60" y="245"/>
                  </a:lnTo>
                  <a:lnTo>
                    <a:pt x="60" y="470"/>
                  </a:lnTo>
                  <a:lnTo>
                    <a:pt x="0" y="47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30" name="Freeform 34"/>
            <p:cNvSpPr>
              <a:spLocks/>
            </p:cNvSpPr>
            <p:nvPr/>
          </p:nvSpPr>
          <p:spPr bwMode="auto">
            <a:xfrm>
              <a:off x="2596" y="1792"/>
              <a:ext cx="266" cy="470"/>
            </a:xfrm>
            <a:custGeom>
              <a:avLst/>
              <a:gdLst/>
              <a:ahLst/>
              <a:cxnLst>
                <a:cxn ang="0">
                  <a:pos x="0" y="0"/>
                </a:cxn>
                <a:cxn ang="0">
                  <a:pos x="266" y="0"/>
                </a:cxn>
                <a:cxn ang="0">
                  <a:pos x="266" y="65"/>
                </a:cxn>
                <a:cxn ang="0">
                  <a:pos x="65" y="65"/>
                </a:cxn>
                <a:cxn ang="0">
                  <a:pos x="65" y="180"/>
                </a:cxn>
                <a:cxn ang="0">
                  <a:pos x="266" y="180"/>
                </a:cxn>
                <a:cxn ang="0">
                  <a:pos x="266" y="245"/>
                </a:cxn>
                <a:cxn ang="0">
                  <a:pos x="65" y="245"/>
                </a:cxn>
                <a:cxn ang="0">
                  <a:pos x="65" y="405"/>
                </a:cxn>
                <a:cxn ang="0">
                  <a:pos x="266" y="405"/>
                </a:cxn>
                <a:cxn ang="0">
                  <a:pos x="266" y="470"/>
                </a:cxn>
                <a:cxn ang="0">
                  <a:pos x="0" y="470"/>
                </a:cxn>
                <a:cxn ang="0">
                  <a:pos x="0" y="0"/>
                </a:cxn>
              </a:cxnLst>
              <a:rect l="0" t="0" r="r" b="b"/>
              <a:pathLst>
                <a:path w="266" h="470">
                  <a:moveTo>
                    <a:pt x="0" y="0"/>
                  </a:moveTo>
                  <a:lnTo>
                    <a:pt x="266" y="0"/>
                  </a:lnTo>
                  <a:lnTo>
                    <a:pt x="266" y="65"/>
                  </a:lnTo>
                  <a:lnTo>
                    <a:pt x="65" y="65"/>
                  </a:lnTo>
                  <a:lnTo>
                    <a:pt x="65" y="180"/>
                  </a:lnTo>
                  <a:lnTo>
                    <a:pt x="266" y="180"/>
                  </a:lnTo>
                  <a:lnTo>
                    <a:pt x="266" y="245"/>
                  </a:lnTo>
                  <a:lnTo>
                    <a:pt x="65" y="245"/>
                  </a:lnTo>
                  <a:lnTo>
                    <a:pt x="65" y="405"/>
                  </a:lnTo>
                  <a:lnTo>
                    <a:pt x="266" y="405"/>
                  </a:lnTo>
                  <a:lnTo>
                    <a:pt x="266" y="470"/>
                  </a:lnTo>
                  <a:lnTo>
                    <a:pt x="0" y="47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31" name="Freeform 35"/>
            <p:cNvSpPr>
              <a:spLocks noEditPoints="1"/>
            </p:cNvSpPr>
            <p:nvPr/>
          </p:nvSpPr>
          <p:spPr bwMode="auto">
            <a:xfrm>
              <a:off x="2972" y="1777"/>
              <a:ext cx="440" cy="485"/>
            </a:xfrm>
            <a:custGeom>
              <a:avLst/>
              <a:gdLst/>
              <a:ahLst/>
              <a:cxnLst>
                <a:cxn ang="0">
                  <a:pos x="220" y="0"/>
                </a:cxn>
                <a:cxn ang="0">
                  <a:pos x="440" y="485"/>
                </a:cxn>
                <a:cxn ang="0">
                  <a:pos x="375" y="485"/>
                </a:cxn>
                <a:cxn ang="0">
                  <a:pos x="320" y="365"/>
                </a:cxn>
                <a:cxn ang="0">
                  <a:pos x="120" y="365"/>
                </a:cxn>
                <a:cxn ang="0">
                  <a:pos x="65" y="485"/>
                </a:cxn>
                <a:cxn ang="0">
                  <a:pos x="0" y="485"/>
                </a:cxn>
                <a:cxn ang="0">
                  <a:pos x="220" y="0"/>
                </a:cxn>
                <a:cxn ang="0">
                  <a:pos x="220" y="145"/>
                </a:cxn>
                <a:cxn ang="0">
                  <a:pos x="145" y="310"/>
                </a:cxn>
                <a:cxn ang="0">
                  <a:pos x="295" y="310"/>
                </a:cxn>
                <a:cxn ang="0">
                  <a:pos x="220" y="145"/>
                </a:cxn>
              </a:cxnLst>
              <a:rect l="0" t="0" r="r" b="b"/>
              <a:pathLst>
                <a:path w="440" h="485">
                  <a:moveTo>
                    <a:pt x="220" y="0"/>
                  </a:moveTo>
                  <a:lnTo>
                    <a:pt x="440" y="485"/>
                  </a:lnTo>
                  <a:lnTo>
                    <a:pt x="375" y="485"/>
                  </a:lnTo>
                  <a:lnTo>
                    <a:pt x="320" y="365"/>
                  </a:lnTo>
                  <a:lnTo>
                    <a:pt x="120" y="365"/>
                  </a:lnTo>
                  <a:lnTo>
                    <a:pt x="65" y="485"/>
                  </a:lnTo>
                  <a:lnTo>
                    <a:pt x="0" y="485"/>
                  </a:lnTo>
                  <a:lnTo>
                    <a:pt x="220" y="0"/>
                  </a:lnTo>
                  <a:close/>
                  <a:moveTo>
                    <a:pt x="220" y="145"/>
                  </a:moveTo>
                  <a:lnTo>
                    <a:pt x="145" y="310"/>
                  </a:lnTo>
                  <a:lnTo>
                    <a:pt x="295" y="310"/>
                  </a:lnTo>
                  <a:lnTo>
                    <a:pt x="220" y="145"/>
                  </a:lnTo>
                  <a:close/>
                </a:path>
              </a:pathLst>
            </a:custGeom>
            <a:solidFill>
              <a:srgbClr val="000000"/>
            </a:solidFill>
            <a:ln w="0">
              <a:solidFill>
                <a:srgbClr val="000000"/>
              </a:solidFill>
              <a:prstDash val="solid"/>
              <a:round/>
              <a:headEnd/>
              <a:tailEnd/>
            </a:ln>
          </p:spPr>
          <p:txBody>
            <a:bodyPr/>
            <a:lstStyle/>
            <a:p>
              <a:endParaRPr lang="en-US"/>
            </a:p>
          </p:txBody>
        </p:sp>
        <p:sp>
          <p:nvSpPr>
            <p:cNvPr id="4132" name="Freeform 36"/>
            <p:cNvSpPr>
              <a:spLocks/>
            </p:cNvSpPr>
            <p:nvPr/>
          </p:nvSpPr>
          <p:spPr bwMode="auto">
            <a:xfrm>
              <a:off x="3547" y="1792"/>
              <a:ext cx="215" cy="470"/>
            </a:xfrm>
            <a:custGeom>
              <a:avLst/>
              <a:gdLst/>
              <a:ahLst/>
              <a:cxnLst>
                <a:cxn ang="0">
                  <a:pos x="0" y="0"/>
                </a:cxn>
                <a:cxn ang="0">
                  <a:pos x="60" y="0"/>
                </a:cxn>
                <a:cxn ang="0">
                  <a:pos x="60" y="405"/>
                </a:cxn>
                <a:cxn ang="0">
                  <a:pos x="215" y="405"/>
                </a:cxn>
                <a:cxn ang="0">
                  <a:pos x="215" y="470"/>
                </a:cxn>
                <a:cxn ang="0">
                  <a:pos x="0" y="470"/>
                </a:cxn>
                <a:cxn ang="0">
                  <a:pos x="0" y="0"/>
                </a:cxn>
              </a:cxnLst>
              <a:rect l="0" t="0" r="r" b="b"/>
              <a:pathLst>
                <a:path w="215" h="470">
                  <a:moveTo>
                    <a:pt x="0" y="0"/>
                  </a:moveTo>
                  <a:lnTo>
                    <a:pt x="60" y="0"/>
                  </a:lnTo>
                  <a:lnTo>
                    <a:pt x="60" y="405"/>
                  </a:lnTo>
                  <a:lnTo>
                    <a:pt x="215" y="405"/>
                  </a:lnTo>
                  <a:lnTo>
                    <a:pt x="215" y="470"/>
                  </a:lnTo>
                  <a:lnTo>
                    <a:pt x="0" y="47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33" name="Freeform 37"/>
            <p:cNvSpPr>
              <a:spLocks/>
            </p:cNvSpPr>
            <p:nvPr/>
          </p:nvSpPr>
          <p:spPr bwMode="auto">
            <a:xfrm>
              <a:off x="3822" y="1792"/>
              <a:ext cx="290" cy="470"/>
            </a:xfrm>
            <a:custGeom>
              <a:avLst/>
              <a:gdLst/>
              <a:ahLst/>
              <a:cxnLst>
                <a:cxn ang="0">
                  <a:pos x="0" y="0"/>
                </a:cxn>
                <a:cxn ang="0">
                  <a:pos x="290" y="0"/>
                </a:cxn>
                <a:cxn ang="0">
                  <a:pos x="290" y="65"/>
                </a:cxn>
                <a:cxn ang="0">
                  <a:pos x="180" y="65"/>
                </a:cxn>
                <a:cxn ang="0">
                  <a:pos x="180" y="470"/>
                </a:cxn>
                <a:cxn ang="0">
                  <a:pos x="115" y="470"/>
                </a:cxn>
                <a:cxn ang="0">
                  <a:pos x="115" y="65"/>
                </a:cxn>
                <a:cxn ang="0">
                  <a:pos x="0" y="65"/>
                </a:cxn>
                <a:cxn ang="0">
                  <a:pos x="0" y="0"/>
                </a:cxn>
              </a:cxnLst>
              <a:rect l="0" t="0" r="r" b="b"/>
              <a:pathLst>
                <a:path w="290" h="470">
                  <a:moveTo>
                    <a:pt x="0" y="0"/>
                  </a:moveTo>
                  <a:lnTo>
                    <a:pt x="290" y="0"/>
                  </a:lnTo>
                  <a:lnTo>
                    <a:pt x="290" y="65"/>
                  </a:lnTo>
                  <a:lnTo>
                    <a:pt x="180" y="65"/>
                  </a:lnTo>
                  <a:lnTo>
                    <a:pt x="180" y="470"/>
                  </a:lnTo>
                  <a:lnTo>
                    <a:pt x="115" y="470"/>
                  </a:lnTo>
                  <a:lnTo>
                    <a:pt x="115" y="65"/>
                  </a:lnTo>
                  <a:lnTo>
                    <a:pt x="0" y="6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34" name="Freeform 38"/>
            <p:cNvSpPr>
              <a:spLocks/>
            </p:cNvSpPr>
            <p:nvPr/>
          </p:nvSpPr>
          <p:spPr bwMode="auto">
            <a:xfrm>
              <a:off x="4277" y="1792"/>
              <a:ext cx="356" cy="470"/>
            </a:xfrm>
            <a:custGeom>
              <a:avLst/>
              <a:gdLst/>
              <a:ahLst/>
              <a:cxnLst>
                <a:cxn ang="0">
                  <a:pos x="0" y="0"/>
                </a:cxn>
                <a:cxn ang="0">
                  <a:pos x="65" y="0"/>
                </a:cxn>
                <a:cxn ang="0">
                  <a:pos x="65" y="180"/>
                </a:cxn>
                <a:cxn ang="0">
                  <a:pos x="291" y="180"/>
                </a:cxn>
                <a:cxn ang="0">
                  <a:pos x="291" y="0"/>
                </a:cxn>
                <a:cxn ang="0">
                  <a:pos x="356" y="0"/>
                </a:cxn>
                <a:cxn ang="0">
                  <a:pos x="356" y="470"/>
                </a:cxn>
                <a:cxn ang="0">
                  <a:pos x="291" y="470"/>
                </a:cxn>
                <a:cxn ang="0">
                  <a:pos x="291" y="245"/>
                </a:cxn>
                <a:cxn ang="0">
                  <a:pos x="65" y="245"/>
                </a:cxn>
                <a:cxn ang="0">
                  <a:pos x="65" y="470"/>
                </a:cxn>
                <a:cxn ang="0">
                  <a:pos x="0" y="470"/>
                </a:cxn>
                <a:cxn ang="0">
                  <a:pos x="0" y="0"/>
                </a:cxn>
              </a:cxnLst>
              <a:rect l="0" t="0" r="r" b="b"/>
              <a:pathLst>
                <a:path w="356" h="470">
                  <a:moveTo>
                    <a:pt x="0" y="0"/>
                  </a:moveTo>
                  <a:lnTo>
                    <a:pt x="65" y="0"/>
                  </a:lnTo>
                  <a:lnTo>
                    <a:pt x="65" y="180"/>
                  </a:lnTo>
                  <a:lnTo>
                    <a:pt x="291" y="180"/>
                  </a:lnTo>
                  <a:lnTo>
                    <a:pt x="291" y="0"/>
                  </a:lnTo>
                  <a:lnTo>
                    <a:pt x="356" y="0"/>
                  </a:lnTo>
                  <a:lnTo>
                    <a:pt x="356" y="470"/>
                  </a:lnTo>
                  <a:lnTo>
                    <a:pt x="291" y="470"/>
                  </a:lnTo>
                  <a:lnTo>
                    <a:pt x="291" y="245"/>
                  </a:lnTo>
                  <a:lnTo>
                    <a:pt x="65" y="245"/>
                  </a:lnTo>
                  <a:lnTo>
                    <a:pt x="65" y="470"/>
                  </a:lnTo>
                  <a:lnTo>
                    <a:pt x="0" y="47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35" name="Freeform 39"/>
            <p:cNvSpPr>
              <a:spLocks/>
            </p:cNvSpPr>
            <p:nvPr/>
          </p:nvSpPr>
          <p:spPr bwMode="auto">
            <a:xfrm>
              <a:off x="1221" y="2413"/>
              <a:ext cx="315" cy="500"/>
            </a:xfrm>
            <a:custGeom>
              <a:avLst/>
              <a:gdLst/>
              <a:ahLst/>
              <a:cxnLst>
                <a:cxn ang="0">
                  <a:pos x="255" y="110"/>
                </a:cxn>
                <a:cxn ang="0">
                  <a:pos x="215" y="80"/>
                </a:cxn>
                <a:cxn ang="0">
                  <a:pos x="185" y="70"/>
                </a:cxn>
                <a:cxn ang="0">
                  <a:pos x="145" y="70"/>
                </a:cxn>
                <a:cxn ang="0">
                  <a:pos x="115" y="85"/>
                </a:cxn>
                <a:cxn ang="0">
                  <a:pos x="95" y="110"/>
                </a:cxn>
                <a:cxn ang="0">
                  <a:pos x="95" y="135"/>
                </a:cxn>
                <a:cxn ang="0">
                  <a:pos x="110" y="160"/>
                </a:cxn>
                <a:cxn ang="0">
                  <a:pos x="145" y="185"/>
                </a:cxn>
                <a:cxn ang="0">
                  <a:pos x="200" y="210"/>
                </a:cxn>
                <a:cxn ang="0">
                  <a:pos x="245" y="235"/>
                </a:cxn>
                <a:cxn ang="0">
                  <a:pos x="285" y="270"/>
                </a:cxn>
                <a:cxn ang="0">
                  <a:pos x="310" y="315"/>
                </a:cxn>
                <a:cxn ang="0">
                  <a:pos x="315" y="360"/>
                </a:cxn>
                <a:cxn ang="0">
                  <a:pos x="275" y="460"/>
                </a:cxn>
                <a:cxn ang="0">
                  <a:pos x="170" y="500"/>
                </a:cxn>
                <a:cxn ang="0">
                  <a:pos x="70" y="470"/>
                </a:cxn>
                <a:cxn ang="0">
                  <a:pos x="0" y="370"/>
                </a:cxn>
                <a:cxn ang="0">
                  <a:pos x="90" y="400"/>
                </a:cxn>
                <a:cxn ang="0">
                  <a:pos x="170" y="435"/>
                </a:cxn>
                <a:cxn ang="0">
                  <a:pos x="210" y="425"/>
                </a:cxn>
                <a:cxn ang="0">
                  <a:pos x="240" y="400"/>
                </a:cxn>
                <a:cxn ang="0">
                  <a:pos x="250" y="360"/>
                </a:cxn>
                <a:cxn ang="0">
                  <a:pos x="235" y="320"/>
                </a:cxn>
                <a:cxn ang="0">
                  <a:pos x="210" y="290"/>
                </a:cxn>
                <a:cxn ang="0">
                  <a:pos x="175" y="270"/>
                </a:cxn>
                <a:cxn ang="0">
                  <a:pos x="125" y="250"/>
                </a:cxn>
                <a:cxn ang="0">
                  <a:pos x="90" y="230"/>
                </a:cxn>
                <a:cxn ang="0">
                  <a:pos x="55" y="200"/>
                </a:cxn>
                <a:cxn ang="0">
                  <a:pos x="30" y="160"/>
                </a:cxn>
                <a:cxn ang="0">
                  <a:pos x="25" y="125"/>
                </a:cxn>
                <a:cxn ang="0">
                  <a:pos x="65" y="35"/>
                </a:cxn>
                <a:cxn ang="0">
                  <a:pos x="160" y="0"/>
                </a:cxn>
                <a:cxn ang="0">
                  <a:pos x="240" y="15"/>
                </a:cxn>
                <a:cxn ang="0">
                  <a:pos x="285" y="45"/>
                </a:cxn>
              </a:cxnLst>
              <a:rect l="0" t="0" r="r" b="b"/>
              <a:pathLst>
                <a:path w="315" h="500">
                  <a:moveTo>
                    <a:pt x="305" y="70"/>
                  </a:moveTo>
                  <a:lnTo>
                    <a:pt x="255" y="110"/>
                  </a:lnTo>
                  <a:lnTo>
                    <a:pt x="235" y="90"/>
                  </a:lnTo>
                  <a:lnTo>
                    <a:pt x="215" y="80"/>
                  </a:lnTo>
                  <a:lnTo>
                    <a:pt x="205" y="70"/>
                  </a:lnTo>
                  <a:lnTo>
                    <a:pt x="185" y="70"/>
                  </a:lnTo>
                  <a:lnTo>
                    <a:pt x="170" y="65"/>
                  </a:lnTo>
                  <a:lnTo>
                    <a:pt x="145" y="70"/>
                  </a:lnTo>
                  <a:lnTo>
                    <a:pt x="130" y="75"/>
                  </a:lnTo>
                  <a:lnTo>
                    <a:pt x="115" y="85"/>
                  </a:lnTo>
                  <a:lnTo>
                    <a:pt x="100" y="95"/>
                  </a:lnTo>
                  <a:lnTo>
                    <a:pt x="95" y="110"/>
                  </a:lnTo>
                  <a:lnTo>
                    <a:pt x="90" y="125"/>
                  </a:lnTo>
                  <a:lnTo>
                    <a:pt x="95" y="135"/>
                  </a:lnTo>
                  <a:lnTo>
                    <a:pt x="100" y="150"/>
                  </a:lnTo>
                  <a:lnTo>
                    <a:pt x="110" y="160"/>
                  </a:lnTo>
                  <a:lnTo>
                    <a:pt x="125" y="170"/>
                  </a:lnTo>
                  <a:lnTo>
                    <a:pt x="145" y="185"/>
                  </a:lnTo>
                  <a:lnTo>
                    <a:pt x="175" y="195"/>
                  </a:lnTo>
                  <a:lnTo>
                    <a:pt x="200" y="210"/>
                  </a:lnTo>
                  <a:lnTo>
                    <a:pt x="225" y="220"/>
                  </a:lnTo>
                  <a:lnTo>
                    <a:pt x="245" y="235"/>
                  </a:lnTo>
                  <a:lnTo>
                    <a:pt x="265" y="250"/>
                  </a:lnTo>
                  <a:lnTo>
                    <a:pt x="285" y="270"/>
                  </a:lnTo>
                  <a:lnTo>
                    <a:pt x="300" y="290"/>
                  </a:lnTo>
                  <a:lnTo>
                    <a:pt x="310" y="315"/>
                  </a:lnTo>
                  <a:lnTo>
                    <a:pt x="315" y="335"/>
                  </a:lnTo>
                  <a:lnTo>
                    <a:pt x="315" y="360"/>
                  </a:lnTo>
                  <a:lnTo>
                    <a:pt x="305" y="415"/>
                  </a:lnTo>
                  <a:lnTo>
                    <a:pt x="275" y="460"/>
                  </a:lnTo>
                  <a:lnTo>
                    <a:pt x="225" y="490"/>
                  </a:lnTo>
                  <a:lnTo>
                    <a:pt x="170" y="500"/>
                  </a:lnTo>
                  <a:lnTo>
                    <a:pt x="115" y="495"/>
                  </a:lnTo>
                  <a:lnTo>
                    <a:pt x="70" y="470"/>
                  </a:lnTo>
                  <a:lnTo>
                    <a:pt x="30" y="430"/>
                  </a:lnTo>
                  <a:lnTo>
                    <a:pt x="0" y="370"/>
                  </a:lnTo>
                  <a:lnTo>
                    <a:pt x="65" y="355"/>
                  </a:lnTo>
                  <a:lnTo>
                    <a:pt x="90" y="400"/>
                  </a:lnTo>
                  <a:lnTo>
                    <a:pt x="125" y="425"/>
                  </a:lnTo>
                  <a:lnTo>
                    <a:pt x="170" y="435"/>
                  </a:lnTo>
                  <a:lnTo>
                    <a:pt x="190" y="430"/>
                  </a:lnTo>
                  <a:lnTo>
                    <a:pt x="210" y="425"/>
                  </a:lnTo>
                  <a:lnTo>
                    <a:pt x="225" y="415"/>
                  </a:lnTo>
                  <a:lnTo>
                    <a:pt x="240" y="400"/>
                  </a:lnTo>
                  <a:lnTo>
                    <a:pt x="245" y="380"/>
                  </a:lnTo>
                  <a:lnTo>
                    <a:pt x="250" y="360"/>
                  </a:lnTo>
                  <a:lnTo>
                    <a:pt x="245" y="340"/>
                  </a:lnTo>
                  <a:lnTo>
                    <a:pt x="235" y="320"/>
                  </a:lnTo>
                  <a:lnTo>
                    <a:pt x="225" y="305"/>
                  </a:lnTo>
                  <a:lnTo>
                    <a:pt x="210" y="290"/>
                  </a:lnTo>
                  <a:lnTo>
                    <a:pt x="195" y="280"/>
                  </a:lnTo>
                  <a:lnTo>
                    <a:pt x="175" y="270"/>
                  </a:lnTo>
                  <a:lnTo>
                    <a:pt x="150" y="260"/>
                  </a:lnTo>
                  <a:lnTo>
                    <a:pt x="125" y="250"/>
                  </a:lnTo>
                  <a:lnTo>
                    <a:pt x="105" y="240"/>
                  </a:lnTo>
                  <a:lnTo>
                    <a:pt x="90" y="230"/>
                  </a:lnTo>
                  <a:lnTo>
                    <a:pt x="70" y="215"/>
                  </a:lnTo>
                  <a:lnTo>
                    <a:pt x="55" y="200"/>
                  </a:lnTo>
                  <a:lnTo>
                    <a:pt x="40" y="180"/>
                  </a:lnTo>
                  <a:lnTo>
                    <a:pt x="30" y="160"/>
                  </a:lnTo>
                  <a:lnTo>
                    <a:pt x="25" y="145"/>
                  </a:lnTo>
                  <a:lnTo>
                    <a:pt x="25" y="125"/>
                  </a:lnTo>
                  <a:lnTo>
                    <a:pt x="35" y="75"/>
                  </a:lnTo>
                  <a:lnTo>
                    <a:pt x="65" y="35"/>
                  </a:lnTo>
                  <a:lnTo>
                    <a:pt x="110" y="10"/>
                  </a:lnTo>
                  <a:lnTo>
                    <a:pt x="160" y="0"/>
                  </a:lnTo>
                  <a:lnTo>
                    <a:pt x="200" y="5"/>
                  </a:lnTo>
                  <a:lnTo>
                    <a:pt x="240" y="15"/>
                  </a:lnTo>
                  <a:lnTo>
                    <a:pt x="265" y="30"/>
                  </a:lnTo>
                  <a:lnTo>
                    <a:pt x="285" y="45"/>
                  </a:lnTo>
                  <a:lnTo>
                    <a:pt x="305" y="70"/>
                  </a:lnTo>
                  <a:close/>
                </a:path>
              </a:pathLst>
            </a:custGeom>
            <a:solidFill>
              <a:srgbClr val="000000"/>
            </a:solidFill>
            <a:ln w="0">
              <a:solidFill>
                <a:srgbClr val="000000"/>
              </a:solidFill>
              <a:prstDash val="solid"/>
              <a:round/>
              <a:headEnd/>
              <a:tailEnd/>
            </a:ln>
          </p:spPr>
          <p:txBody>
            <a:bodyPr/>
            <a:lstStyle/>
            <a:p>
              <a:endParaRPr lang="en-US"/>
            </a:p>
          </p:txBody>
        </p:sp>
        <p:sp>
          <p:nvSpPr>
            <p:cNvPr id="4136" name="Freeform 40"/>
            <p:cNvSpPr>
              <a:spLocks/>
            </p:cNvSpPr>
            <p:nvPr/>
          </p:nvSpPr>
          <p:spPr bwMode="auto">
            <a:xfrm>
              <a:off x="1646" y="2413"/>
              <a:ext cx="400" cy="500"/>
            </a:xfrm>
            <a:custGeom>
              <a:avLst/>
              <a:gdLst/>
              <a:ahLst/>
              <a:cxnLst>
                <a:cxn ang="0">
                  <a:pos x="400" y="30"/>
                </a:cxn>
                <a:cxn ang="0">
                  <a:pos x="400" y="105"/>
                </a:cxn>
                <a:cxn ang="0">
                  <a:pos x="325" y="75"/>
                </a:cxn>
                <a:cxn ang="0">
                  <a:pos x="260" y="65"/>
                </a:cxn>
                <a:cxn ang="0">
                  <a:pos x="185" y="80"/>
                </a:cxn>
                <a:cxn ang="0">
                  <a:pos x="120" y="120"/>
                </a:cxn>
                <a:cxn ang="0">
                  <a:pos x="90" y="160"/>
                </a:cxn>
                <a:cxn ang="0">
                  <a:pos x="70" y="200"/>
                </a:cxn>
                <a:cxn ang="0">
                  <a:pos x="65" y="250"/>
                </a:cxn>
                <a:cxn ang="0">
                  <a:pos x="70" y="300"/>
                </a:cxn>
                <a:cxn ang="0">
                  <a:pos x="90" y="345"/>
                </a:cxn>
                <a:cxn ang="0">
                  <a:pos x="125" y="380"/>
                </a:cxn>
                <a:cxn ang="0">
                  <a:pos x="165" y="410"/>
                </a:cxn>
                <a:cxn ang="0">
                  <a:pos x="215" y="430"/>
                </a:cxn>
                <a:cxn ang="0">
                  <a:pos x="265" y="435"/>
                </a:cxn>
                <a:cxn ang="0">
                  <a:pos x="330" y="425"/>
                </a:cxn>
                <a:cxn ang="0">
                  <a:pos x="400" y="395"/>
                </a:cxn>
                <a:cxn ang="0">
                  <a:pos x="400" y="465"/>
                </a:cxn>
                <a:cxn ang="0">
                  <a:pos x="335" y="490"/>
                </a:cxn>
                <a:cxn ang="0">
                  <a:pos x="260" y="500"/>
                </a:cxn>
                <a:cxn ang="0">
                  <a:pos x="195" y="495"/>
                </a:cxn>
                <a:cxn ang="0">
                  <a:pos x="130" y="470"/>
                </a:cxn>
                <a:cxn ang="0">
                  <a:pos x="75" y="425"/>
                </a:cxn>
                <a:cxn ang="0">
                  <a:pos x="30" y="375"/>
                </a:cxn>
                <a:cxn ang="0">
                  <a:pos x="5" y="315"/>
                </a:cxn>
                <a:cxn ang="0">
                  <a:pos x="0" y="250"/>
                </a:cxn>
                <a:cxn ang="0">
                  <a:pos x="5" y="185"/>
                </a:cxn>
                <a:cxn ang="0">
                  <a:pos x="30" y="125"/>
                </a:cxn>
                <a:cxn ang="0">
                  <a:pos x="75" y="75"/>
                </a:cxn>
                <a:cxn ang="0">
                  <a:pos x="130" y="35"/>
                </a:cxn>
                <a:cxn ang="0">
                  <a:pos x="190" y="10"/>
                </a:cxn>
                <a:cxn ang="0">
                  <a:pos x="260" y="0"/>
                </a:cxn>
                <a:cxn ang="0">
                  <a:pos x="330" y="10"/>
                </a:cxn>
                <a:cxn ang="0">
                  <a:pos x="400" y="30"/>
                </a:cxn>
              </a:cxnLst>
              <a:rect l="0" t="0" r="r" b="b"/>
              <a:pathLst>
                <a:path w="400" h="500">
                  <a:moveTo>
                    <a:pt x="400" y="30"/>
                  </a:moveTo>
                  <a:lnTo>
                    <a:pt x="400" y="105"/>
                  </a:lnTo>
                  <a:lnTo>
                    <a:pt x="325" y="75"/>
                  </a:lnTo>
                  <a:lnTo>
                    <a:pt x="260" y="65"/>
                  </a:lnTo>
                  <a:lnTo>
                    <a:pt x="185" y="80"/>
                  </a:lnTo>
                  <a:lnTo>
                    <a:pt x="120" y="120"/>
                  </a:lnTo>
                  <a:lnTo>
                    <a:pt x="90" y="160"/>
                  </a:lnTo>
                  <a:lnTo>
                    <a:pt x="70" y="200"/>
                  </a:lnTo>
                  <a:lnTo>
                    <a:pt x="65" y="250"/>
                  </a:lnTo>
                  <a:lnTo>
                    <a:pt x="70" y="300"/>
                  </a:lnTo>
                  <a:lnTo>
                    <a:pt x="90" y="345"/>
                  </a:lnTo>
                  <a:lnTo>
                    <a:pt x="125" y="380"/>
                  </a:lnTo>
                  <a:lnTo>
                    <a:pt x="165" y="410"/>
                  </a:lnTo>
                  <a:lnTo>
                    <a:pt x="215" y="430"/>
                  </a:lnTo>
                  <a:lnTo>
                    <a:pt x="265" y="435"/>
                  </a:lnTo>
                  <a:lnTo>
                    <a:pt x="330" y="425"/>
                  </a:lnTo>
                  <a:lnTo>
                    <a:pt x="400" y="395"/>
                  </a:lnTo>
                  <a:lnTo>
                    <a:pt x="400" y="465"/>
                  </a:lnTo>
                  <a:lnTo>
                    <a:pt x="335" y="490"/>
                  </a:lnTo>
                  <a:lnTo>
                    <a:pt x="260" y="500"/>
                  </a:lnTo>
                  <a:lnTo>
                    <a:pt x="195" y="495"/>
                  </a:lnTo>
                  <a:lnTo>
                    <a:pt x="130" y="470"/>
                  </a:lnTo>
                  <a:lnTo>
                    <a:pt x="75" y="425"/>
                  </a:lnTo>
                  <a:lnTo>
                    <a:pt x="30" y="375"/>
                  </a:lnTo>
                  <a:lnTo>
                    <a:pt x="5" y="315"/>
                  </a:lnTo>
                  <a:lnTo>
                    <a:pt x="0" y="250"/>
                  </a:lnTo>
                  <a:lnTo>
                    <a:pt x="5" y="185"/>
                  </a:lnTo>
                  <a:lnTo>
                    <a:pt x="30" y="125"/>
                  </a:lnTo>
                  <a:lnTo>
                    <a:pt x="75" y="75"/>
                  </a:lnTo>
                  <a:lnTo>
                    <a:pt x="130" y="35"/>
                  </a:lnTo>
                  <a:lnTo>
                    <a:pt x="190" y="10"/>
                  </a:lnTo>
                  <a:lnTo>
                    <a:pt x="260" y="0"/>
                  </a:lnTo>
                  <a:lnTo>
                    <a:pt x="330" y="10"/>
                  </a:lnTo>
                  <a:lnTo>
                    <a:pt x="400" y="30"/>
                  </a:lnTo>
                  <a:close/>
                </a:path>
              </a:pathLst>
            </a:custGeom>
            <a:solidFill>
              <a:srgbClr val="000000"/>
            </a:solidFill>
            <a:ln w="0">
              <a:solidFill>
                <a:srgbClr val="000000"/>
              </a:solidFill>
              <a:prstDash val="solid"/>
              <a:round/>
              <a:headEnd/>
              <a:tailEnd/>
            </a:ln>
          </p:spPr>
          <p:txBody>
            <a:bodyPr/>
            <a:lstStyle/>
            <a:p>
              <a:endParaRPr lang="en-US"/>
            </a:p>
          </p:txBody>
        </p:sp>
        <p:sp>
          <p:nvSpPr>
            <p:cNvPr id="4137" name="Rectangle 41"/>
            <p:cNvSpPr>
              <a:spLocks noChangeArrowheads="1"/>
            </p:cNvSpPr>
            <p:nvPr/>
          </p:nvSpPr>
          <p:spPr bwMode="auto">
            <a:xfrm>
              <a:off x="2201" y="2428"/>
              <a:ext cx="65" cy="470"/>
            </a:xfrm>
            <a:prstGeom prst="rect">
              <a:avLst/>
            </a:prstGeom>
            <a:solidFill>
              <a:srgbClr val="000000"/>
            </a:solidFill>
            <a:ln w="0">
              <a:solidFill>
                <a:srgbClr val="000000"/>
              </a:solidFill>
              <a:miter lim="800000"/>
              <a:headEnd/>
              <a:tailEnd/>
            </a:ln>
          </p:spPr>
          <p:txBody>
            <a:bodyPr/>
            <a:lstStyle/>
            <a:p>
              <a:endParaRPr lang="en-US"/>
            </a:p>
          </p:txBody>
        </p:sp>
        <p:sp>
          <p:nvSpPr>
            <p:cNvPr id="4138" name="Freeform 42"/>
            <p:cNvSpPr>
              <a:spLocks/>
            </p:cNvSpPr>
            <p:nvPr/>
          </p:nvSpPr>
          <p:spPr bwMode="auto">
            <a:xfrm>
              <a:off x="2441" y="2428"/>
              <a:ext cx="261" cy="470"/>
            </a:xfrm>
            <a:custGeom>
              <a:avLst/>
              <a:gdLst/>
              <a:ahLst/>
              <a:cxnLst>
                <a:cxn ang="0">
                  <a:pos x="0" y="0"/>
                </a:cxn>
                <a:cxn ang="0">
                  <a:pos x="261" y="0"/>
                </a:cxn>
                <a:cxn ang="0">
                  <a:pos x="261" y="65"/>
                </a:cxn>
                <a:cxn ang="0">
                  <a:pos x="65" y="65"/>
                </a:cxn>
                <a:cxn ang="0">
                  <a:pos x="65" y="180"/>
                </a:cxn>
                <a:cxn ang="0">
                  <a:pos x="261" y="180"/>
                </a:cxn>
                <a:cxn ang="0">
                  <a:pos x="261" y="245"/>
                </a:cxn>
                <a:cxn ang="0">
                  <a:pos x="65" y="245"/>
                </a:cxn>
                <a:cxn ang="0">
                  <a:pos x="65" y="405"/>
                </a:cxn>
                <a:cxn ang="0">
                  <a:pos x="261" y="405"/>
                </a:cxn>
                <a:cxn ang="0">
                  <a:pos x="261" y="470"/>
                </a:cxn>
                <a:cxn ang="0">
                  <a:pos x="0" y="470"/>
                </a:cxn>
                <a:cxn ang="0">
                  <a:pos x="0" y="0"/>
                </a:cxn>
              </a:cxnLst>
              <a:rect l="0" t="0" r="r" b="b"/>
              <a:pathLst>
                <a:path w="261" h="470">
                  <a:moveTo>
                    <a:pt x="0" y="0"/>
                  </a:moveTo>
                  <a:lnTo>
                    <a:pt x="261" y="0"/>
                  </a:lnTo>
                  <a:lnTo>
                    <a:pt x="261" y="65"/>
                  </a:lnTo>
                  <a:lnTo>
                    <a:pt x="65" y="65"/>
                  </a:lnTo>
                  <a:lnTo>
                    <a:pt x="65" y="180"/>
                  </a:lnTo>
                  <a:lnTo>
                    <a:pt x="261" y="180"/>
                  </a:lnTo>
                  <a:lnTo>
                    <a:pt x="261" y="245"/>
                  </a:lnTo>
                  <a:lnTo>
                    <a:pt x="65" y="245"/>
                  </a:lnTo>
                  <a:lnTo>
                    <a:pt x="65" y="405"/>
                  </a:lnTo>
                  <a:lnTo>
                    <a:pt x="261" y="405"/>
                  </a:lnTo>
                  <a:lnTo>
                    <a:pt x="261" y="470"/>
                  </a:lnTo>
                  <a:lnTo>
                    <a:pt x="0" y="47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39" name="Freeform 43"/>
            <p:cNvSpPr>
              <a:spLocks/>
            </p:cNvSpPr>
            <p:nvPr/>
          </p:nvSpPr>
          <p:spPr bwMode="auto">
            <a:xfrm>
              <a:off x="2867" y="2408"/>
              <a:ext cx="415" cy="510"/>
            </a:xfrm>
            <a:custGeom>
              <a:avLst/>
              <a:gdLst/>
              <a:ahLst/>
              <a:cxnLst>
                <a:cxn ang="0">
                  <a:pos x="0" y="0"/>
                </a:cxn>
                <a:cxn ang="0">
                  <a:pos x="350" y="360"/>
                </a:cxn>
                <a:cxn ang="0">
                  <a:pos x="350" y="20"/>
                </a:cxn>
                <a:cxn ang="0">
                  <a:pos x="415" y="20"/>
                </a:cxn>
                <a:cxn ang="0">
                  <a:pos x="415" y="510"/>
                </a:cxn>
                <a:cxn ang="0">
                  <a:pos x="65" y="155"/>
                </a:cxn>
                <a:cxn ang="0">
                  <a:pos x="65" y="490"/>
                </a:cxn>
                <a:cxn ang="0">
                  <a:pos x="0" y="490"/>
                </a:cxn>
                <a:cxn ang="0">
                  <a:pos x="0" y="0"/>
                </a:cxn>
              </a:cxnLst>
              <a:rect l="0" t="0" r="r" b="b"/>
              <a:pathLst>
                <a:path w="415" h="510">
                  <a:moveTo>
                    <a:pt x="0" y="0"/>
                  </a:moveTo>
                  <a:lnTo>
                    <a:pt x="350" y="360"/>
                  </a:lnTo>
                  <a:lnTo>
                    <a:pt x="350" y="20"/>
                  </a:lnTo>
                  <a:lnTo>
                    <a:pt x="415" y="20"/>
                  </a:lnTo>
                  <a:lnTo>
                    <a:pt x="415" y="510"/>
                  </a:lnTo>
                  <a:lnTo>
                    <a:pt x="65" y="155"/>
                  </a:lnTo>
                  <a:lnTo>
                    <a:pt x="65" y="490"/>
                  </a:lnTo>
                  <a:lnTo>
                    <a:pt x="0" y="49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40" name="Freeform 44"/>
            <p:cNvSpPr>
              <a:spLocks/>
            </p:cNvSpPr>
            <p:nvPr/>
          </p:nvSpPr>
          <p:spPr bwMode="auto">
            <a:xfrm>
              <a:off x="3402" y="2413"/>
              <a:ext cx="405" cy="500"/>
            </a:xfrm>
            <a:custGeom>
              <a:avLst/>
              <a:gdLst/>
              <a:ahLst/>
              <a:cxnLst>
                <a:cxn ang="0">
                  <a:pos x="405" y="30"/>
                </a:cxn>
                <a:cxn ang="0">
                  <a:pos x="405" y="105"/>
                </a:cxn>
                <a:cxn ang="0">
                  <a:pos x="330" y="75"/>
                </a:cxn>
                <a:cxn ang="0">
                  <a:pos x="265" y="65"/>
                </a:cxn>
                <a:cxn ang="0">
                  <a:pos x="185" y="80"/>
                </a:cxn>
                <a:cxn ang="0">
                  <a:pos x="125" y="120"/>
                </a:cxn>
                <a:cxn ang="0">
                  <a:pos x="95" y="160"/>
                </a:cxn>
                <a:cxn ang="0">
                  <a:pos x="75" y="200"/>
                </a:cxn>
                <a:cxn ang="0">
                  <a:pos x="70" y="250"/>
                </a:cxn>
                <a:cxn ang="0">
                  <a:pos x="75" y="300"/>
                </a:cxn>
                <a:cxn ang="0">
                  <a:pos x="95" y="345"/>
                </a:cxn>
                <a:cxn ang="0">
                  <a:pos x="125" y="380"/>
                </a:cxn>
                <a:cxn ang="0">
                  <a:pos x="165" y="410"/>
                </a:cxn>
                <a:cxn ang="0">
                  <a:pos x="215" y="430"/>
                </a:cxn>
                <a:cxn ang="0">
                  <a:pos x="270" y="435"/>
                </a:cxn>
                <a:cxn ang="0">
                  <a:pos x="335" y="425"/>
                </a:cxn>
                <a:cxn ang="0">
                  <a:pos x="405" y="395"/>
                </a:cxn>
                <a:cxn ang="0">
                  <a:pos x="405" y="465"/>
                </a:cxn>
                <a:cxn ang="0">
                  <a:pos x="335" y="490"/>
                </a:cxn>
                <a:cxn ang="0">
                  <a:pos x="265" y="500"/>
                </a:cxn>
                <a:cxn ang="0">
                  <a:pos x="195" y="495"/>
                </a:cxn>
                <a:cxn ang="0">
                  <a:pos x="135" y="470"/>
                </a:cxn>
                <a:cxn ang="0">
                  <a:pos x="80" y="425"/>
                </a:cxn>
                <a:cxn ang="0">
                  <a:pos x="35" y="375"/>
                </a:cxn>
                <a:cxn ang="0">
                  <a:pos x="10" y="315"/>
                </a:cxn>
                <a:cxn ang="0">
                  <a:pos x="0" y="250"/>
                </a:cxn>
                <a:cxn ang="0">
                  <a:pos x="10" y="185"/>
                </a:cxn>
                <a:cxn ang="0">
                  <a:pos x="35" y="125"/>
                </a:cxn>
                <a:cxn ang="0">
                  <a:pos x="75" y="75"/>
                </a:cxn>
                <a:cxn ang="0">
                  <a:pos x="130" y="35"/>
                </a:cxn>
                <a:cxn ang="0">
                  <a:pos x="190" y="10"/>
                </a:cxn>
                <a:cxn ang="0">
                  <a:pos x="260" y="0"/>
                </a:cxn>
                <a:cxn ang="0">
                  <a:pos x="330" y="10"/>
                </a:cxn>
                <a:cxn ang="0">
                  <a:pos x="405" y="30"/>
                </a:cxn>
              </a:cxnLst>
              <a:rect l="0" t="0" r="r" b="b"/>
              <a:pathLst>
                <a:path w="405" h="500">
                  <a:moveTo>
                    <a:pt x="405" y="30"/>
                  </a:moveTo>
                  <a:lnTo>
                    <a:pt x="405" y="105"/>
                  </a:lnTo>
                  <a:lnTo>
                    <a:pt x="330" y="75"/>
                  </a:lnTo>
                  <a:lnTo>
                    <a:pt x="265" y="65"/>
                  </a:lnTo>
                  <a:lnTo>
                    <a:pt x="185" y="80"/>
                  </a:lnTo>
                  <a:lnTo>
                    <a:pt x="125" y="120"/>
                  </a:lnTo>
                  <a:lnTo>
                    <a:pt x="95" y="160"/>
                  </a:lnTo>
                  <a:lnTo>
                    <a:pt x="75" y="200"/>
                  </a:lnTo>
                  <a:lnTo>
                    <a:pt x="70" y="250"/>
                  </a:lnTo>
                  <a:lnTo>
                    <a:pt x="75" y="300"/>
                  </a:lnTo>
                  <a:lnTo>
                    <a:pt x="95" y="345"/>
                  </a:lnTo>
                  <a:lnTo>
                    <a:pt x="125" y="380"/>
                  </a:lnTo>
                  <a:lnTo>
                    <a:pt x="165" y="410"/>
                  </a:lnTo>
                  <a:lnTo>
                    <a:pt x="215" y="430"/>
                  </a:lnTo>
                  <a:lnTo>
                    <a:pt x="270" y="435"/>
                  </a:lnTo>
                  <a:lnTo>
                    <a:pt x="335" y="425"/>
                  </a:lnTo>
                  <a:lnTo>
                    <a:pt x="405" y="395"/>
                  </a:lnTo>
                  <a:lnTo>
                    <a:pt x="405" y="465"/>
                  </a:lnTo>
                  <a:lnTo>
                    <a:pt x="335" y="490"/>
                  </a:lnTo>
                  <a:lnTo>
                    <a:pt x="265" y="500"/>
                  </a:lnTo>
                  <a:lnTo>
                    <a:pt x="195" y="495"/>
                  </a:lnTo>
                  <a:lnTo>
                    <a:pt x="135" y="470"/>
                  </a:lnTo>
                  <a:lnTo>
                    <a:pt x="80" y="425"/>
                  </a:lnTo>
                  <a:lnTo>
                    <a:pt x="35" y="375"/>
                  </a:lnTo>
                  <a:lnTo>
                    <a:pt x="10" y="315"/>
                  </a:lnTo>
                  <a:lnTo>
                    <a:pt x="0" y="250"/>
                  </a:lnTo>
                  <a:lnTo>
                    <a:pt x="10" y="185"/>
                  </a:lnTo>
                  <a:lnTo>
                    <a:pt x="35" y="125"/>
                  </a:lnTo>
                  <a:lnTo>
                    <a:pt x="75" y="75"/>
                  </a:lnTo>
                  <a:lnTo>
                    <a:pt x="130" y="35"/>
                  </a:lnTo>
                  <a:lnTo>
                    <a:pt x="190" y="10"/>
                  </a:lnTo>
                  <a:lnTo>
                    <a:pt x="260" y="0"/>
                  </a:lnTo>
                  <a:lnTo>
                    <a:pt x="330" y="10"/>
                  </a:lnTo>
                  <a:lnTo>
                    <a:pt x="405" y="30"/>
                  </a:lnTo>
                  <a:close/>
                </a:path>
              </a:pathLst>
            </a:custGeom>
            <a:solidFill>
              <a:srgbClr val="000000"/>
            </a:solidFill>
            <a:ln w="0">
              <a:solidFill>
                <a:srgbClr val="000000"/>
              </a:solidFill>
              <a:prstDash val="solid"/>
              <a:round/>
              <a:headEnd/>
              <a:tailEnd/>
            </a:ln>
          </p:spPr>
          <p:txBody>
            <a:bodyPr/>
            <a:lstStyle/>
            <a:p>
              <a:endParaRPr lang="en-US"/>
            </a:p>
          </p:txBody>
        </p:sp>
        <p:sp>
          <p:nvSpPr>
            <p:cNvPr id="4141" name="Freeform 45"/>
            <p:cNvSpPr>
              <a:spLocks/>
            </p:cNvSpPr>
            <p:nvPr/>
          </p:nvSpPr>
          <p:spPr bwMode="auto">
            <a:xfrm>
              <a:off x="3957" y="2428"/>
              <a:ext cx="260" cy="470"/>
            </a:xfrm>
            <a:custGeom>
              <a:avLst/>
              <a:gdLst/>
              <a:ahLst/>
              <a:cxnLst>
                <a:cxn ang="0">
                  <a:pos x="0" y="0"/>
                </a:cxn>
                <a:cxn ang="0">
                  <a:pos x="260" y="0"/>
                </a:cxn>
                <a:cxn ang="0">
                  <a:pos x="260" y="65"/>
                </a:cxn>
                <a:cxn ang="0">
                  <a:pos x="65" y="65"/>
                </a:cxn>
                <a:cxn ang="0">
                  <a:pos x="65" y="180"/>
                </a:cxn>
                <a:cxn ang="0">
                  <a:pos x="260" y="180"/>
                </a:cxn>
                <a:cxn ang="0">
                  <a:pos x="260" y="245"/>
                </a:cxn>
                <a:cxn ang="0">
                  <a:pos x="65" y="245"/>
                </a:cxn>
                <a:cxn ang="0">
                  <a:pos x="65" y="405"/>
                </a:cxn>
                <a:cxn ang="0">
                  <a:pos x="260" y="405"/>
                </a:cxn>
                <a:cxn ang="0">
                  <a:pos x="260" y="470"/>
                </a:cxn>
                <a:cxn ang="0">
                  <a:pos x="0" y="470"/>
                </a:cxn>
                <a:cxn ang="0">
                  <a:pos x="0" y="0"/>
                </a:cxn>
              </a:cxnLst>
              <a:rect l="0" t="0" r="r" b="b"/>
              <a:pathLst>
                <a:path w="260" h="470">
                  <a:moveTo>
                    <a:pt x="0" y="0"/>
                  </a:moveTo>
                  <a:lnTo>
                    <a:pt x="260" y="0"/>
                  </a:lnTo>
                  <a:lnTo>
                    <a:pt x="260" y="65"/>
                  </a:lnTo>
                  <a:lnTo>
                    <a:pt x="65" y="65"/>
                  </a:lnTo>
                  <a:lnTo>
                    <a:pt x="65" y="180"/>
                  </a:lnTo>
                  <a:lnTo>
                    <a:pt x="260" y="180"/>
                  </a:lnTo>
                  <a:lnTo>
                    <a:pt x="260" y="245"/>
                  </a:lnTo>
                  <a:lnTo>
                    <a:pt x="65" y="245"/>
                  </a:lnTo>
                  <a:lnTo>
                    <a:pt x="65" y="405"/>
                  </a:lnTo>
                  <a:lnTo>
                    <a:pt x="260" y="405"/>
                  </a:lnTo>
                  <a:lnTo>
                    <a:pt x="260" y="470"/>
                  </a:lnTo>
                  <a:lnTo>
                    <a:pt x="0" y="47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42" name="Freeform 46"/>
            <p:cNvSpPr>
              <a:spLocks/>
            </p:cNvSpPr>
            <p:nvPr/>
          </p:nvSpPr>
          <p:spPr bwMode="auto">
            <a:xfrm>
              <a:off x="4337" y="2413"/>
              <a:ext cx="316" cy="500"/>
            </a:xfrm>
            <a:custGeom>
              <a:avLst/>
              <a:gdLst/>
              <a:ahLst/>
              <a:cxnLst>
                <a:cxn ang="0">
                  <a:pos x="256" y="110"/>
                </a:cxn>
                <a:cxn ang="0">
                  <a:pos x="216" y="80"/>
                </a:cxn>
                <a:cxn ang="0">
                  <a:pos x="186" y="70"/>
                </a:cxn>
                <a:cxn ang="0">
                  <a:pos x="145" y="70"/>
                </a:cxn>
                <a:cxn ang="0">
                  <a:pos x="110" y="85"/>
                </a:cxn>
                <a:cxn ang="0">
                  <a:pos x="95" y="110"/>
                </a:cxn>
                <a:cxn ang="0">
                  <a:pos x="95" y="135"/>
                </a:cxn>
                <a:cxn ang="0">
                  <a:pos x="110" y="160"/>
                </a:cxn>
                <a:cxn ang="0">
                  <a:pos x="145" y="185"/>
                </a:cxn>
                <a:cxn ang="0">
                  <a:pos x="201" y="210"/>
                </a:cxn>
                <a:cxn ang="0">
                  <a:pos x="246" y="235"/>
                </a:cxn>
                <a:cxn ang="0">
                  <a:pos x="286" y="270"/>
                </a:cxn>
                <a:cxn ang="0">
                  <a:pos x="311" y="315"/>
                </a:cxn>
                <a:cxn ang="0">
                  <a:pos x="316" y="360"/>
                </a:cxn>
                <a:cxn ang="0">
                  <a:pos x="276" y="460"/>
                </a:cxn>
                <a:cxn ang="0">
                  <a:pos x="171" y="500"/>
                </a:cxn>
                <a:cxn ang="0">
                  <a:pos x="70" y="470"/>
                </a:cxn>
                <a:cxn ang="0">
                  <a:pos x="0" y="370"/>
                </a:cxn>
                <a:cxn ang="0">
                  <a:pos x="90" y="400"/>
                </a:cxn>
                <a:cxn ang="0">
                  <a:pos x="171" y="435"/>
                </a:cxn>
                <a:cxn ang="0">
                  <a:pos x="211" y="425"/>
                </a:cxn>
                <a:cxn ang="0">
                  <a:pos x="241" y="400"/>
                </a:cxn>
                <a:cxn ang="0">
                  <a:pos x="251" y="360"/>
                </a:cxn>
                <a:cxn ang="0">
                  <a:pos x="236" y="320"/>
                </a:cxn>
                <a:cxn ang="0">
                  <a:pos x="211" y="290"/>
                </a:cxn>
                <a:cxn ang="0">
                  <a:pos x="176" y="270"/>
                </a:cxn>
                <a:cxn ang="0">
                  <a:pos x="125" y="250"/>
                </a:cxn>
                <a:cxn ang="0">
                  <a:pos x="90" y="230"/>
                </a:cxn>
                <a:cxn ang="0">
                  <a:pos x="55" y="200"/>
                </a:cxn>
                <a:cxn ang="0">
                  <a:pos x="30" y="160"/>
                </a:cxn>
                <a:cxn ang="0">
                  <a:pos x="25" y="125"/>
                </a:cxn>
                <a:cxn ang="0">
                  <a:pos x="65" y="35"/>
                </a:cxn>
                <a:cxn ang="0">
                  <a:pos x="161" y="0"/>
                </a:cxn>
                <a:cxn ang="0">
                  <a:pos x="241" y="15"/>
                </a:cxn>
                <a:cxn ang="0">
                  <a:pos x="286" y="45"/>
                </a:cxn>
              </a:cxnLst>
              <a:rect l="0" t="0" r="r" b="b"/>
              <a:pathLst>
                <a:path w="316" h="500">
                  <a:moveTo>
                    <a:pt x="306" y="70"/>
                  </a:moveTo>
                  <a:lnTo>
                    <a:pt x="256" y="110"/>
                  </a:lnTo>
                  <a:lnTo>
                    <a:pt x="236" y="90"/>
                  </a:lnTo>
                  <a:lnTo>
                    <a:pt x="216" y="80"/>
                  </a:lnTo>
                  <a:lnTo>
                    <a:pt x="206" y="70"/>
                  </a:lnTo>
                  <a:lnTo>
                    <a:pt x="186" y="70"/>
                  </a:lnTo>
                  <a:lnTo>
                    <a:pt x="171" y="65"/>
                  </a:lnTo>
                  <a:lnTo>
                    <a:pt x="145" y="70"/>
                  </a:lnTo>
                  <a:lnTo>
                    <a:pt x="130" y="75"/>
                  </a:lnTo>
                  <a:lnTo>
                    <a:pt x="110" y="85"/>
                  </a:lnTo>
                  <a:lnTo>
                    <a:pt x="100" y="95"/>
                  </a:lnTo>
                  <a:lnTo>
                    <a:pt x="95" y="110"/>
                  </a:lnTo>
                  <a:lnTo>
                    <a:pt x="90" y="125"/>
                  </a:lnTo>
                  <a:lnTo>
                    <a:pt x="95" y="135"/>
                  </a:lnTo>
                  <a:lnTo>
                    <a:pt x="100" y="150"/>
                  </a:lnTo>
                  <a:lnTo>
                    <a:pt x="110" y="160"/>
                  </a:lnTo>
                  <a:lnTo>
                    <a:pt x="125" y="170"/>
                  </a:lnTo>
                  <a:lnTo>
                    <a:pt x="145" y="185"/>
                  </a:lnTo>
                  <a:lnTo>
                    <a:pt x="176" y="195"/>
                  </a:lnTo>
                  <a:lnTo>
                    <a:pt x="201" y="210"/>
                  </a:lnTo>
                  <a:lnTo>
                    <a:pt x="226" y="220"/>
                  </a:lnTo>
                  <a:lnTo>
                    <a:pt x="246" y="235"/>
                  </a:lnTo>
                  <a:lnTo>
                    <a:pt x="266" y="250"/>
                  </a:lnTo>
                  <a:lnTo>
                    <a:pt x="286" y="270"/>
                  </a:lnTo>
                  <a:lnTo>
                    <a:pt x="301" y="290"/>
                  </a:lnTo>
                  <a:lnTo>
                    <a:pt x="311" y="315"/>
                  </a:lnTo>
                  <a:lnTo>
                    <a:pt x="316" y="335"/>
                  </a:lnTo>
                  <a:lnTo>
                    <a:pt x="316" y="360"/>
                  </a:lnTo>
                  <a:lnTo>
                    <a:pt x="306" y="415"/>
                  </a:lnTo>
                  <a:lnTo>
                    <a:pt x="276" y="460"/>
                  </a:lnTo>
                  <a:lnTo>
                    <a:pt x="226" y="490"/>
                  </a:lnTo>
                  <a:lnTo>
                    <a:pt x="171" y="500"/>
                  </a:lnTo>
                  <a:lnTo>
                    <a:pt x="115" y="495"/>
                  </a:lnTo>
                  <a:lnTo>
                    <a:pt x="70" y="470"/>
                  </a:lnTo>
                  <a:lnTo>
                    <a:pt x="30" y="430"/>
                  </a:lnTo>
                  <a:lnTo>
                    <a:pt x="0" y="370"/>
                  </a:lnTo>
                  <a:lnTo>
                    <a:pt x="60" y="355"/>
                  </a:lnTo>
                  <a:lnTo>
                    <a:pt x="90" y="400"/>
                  </a:lnTo>
                  <a:lnTo>
                    <a:pt x="125" y="425"/>
                  </a:lnTo>
                  <a:lnTo>
                    <a:pt x="171" y="435"/>
                  </a:lnTo>
                  <a:lnTo>
                    <a:pt x="191" y="430"/>
                  </a:lnTo>
                  <a:lnTo>
                    <a:pt x="211" y="425"/>
                  </a:lnTo>
                  <a:lnTo>
                    <a:pt x="226" y="415"/>
                  </a:lnTo>
                  <a:lnTo>
                    <a:pt x="241" y="400"/>
                  </a:lnTo>
                  <a:lnTo>
                    <a:pt x="246" y="380"/>
                  </a:lnTo>
                  <a:lnTo>
                    <a:pt x="251" y="360"/>
                  </a:lnTo>
                  <a:lnTo>
                    <a:pt x="246" y="340"/>
                  </a:lnTo>
                  <a:lnTo>
                    <a:pt x="236" y="320"/>
                  </a:lnTo>
                  <a:lnTo>
                    <a:pt x="226" y="305"/>
                  </a:lnTo>
                  <a:lnTo>
                    <a:pt x="211" y="290"/>
                  </a:lnTo>
                  <a:lnTo>
                    <a:pt x="196" y="280"/>
                  </a:lnTo>
                  <a:lnTo>
                    <a:pt x="176" y="270"/>
                  </a:lnTo>
                  <a:lnTo>
                    <a:pt x="151" y="260"/>
                  </a:lnTo>
                  <a:lnTo>
                    <a:pt x="125" y="250"/>
                  </a:lnTo>
                  <a:lnTo>
                    <a:pt x="105" y="240"/>
                  </a:lnTo>
                  <a:lnTo>
                    <a:pt x="90" y="230"/>
                  </a:lnTo>
                  <a:lnTo>
                    <a:pt x="70" y="215"/>
                  </a:lnTo>
                  <a:lnTo>
                    <a:pt x="55" y="200"/>
                  </a:lnTo>
                  <a:lnTo>
                    <a:pt x="40" y="180"/>
                  </a:lnTo>
                  <a:lnTo>
                    <a:pt x="30" y="160"/>
                  </a:lnTo>
                  <a:lnTo>
                    <a:pt x="25" y="145"/>
                  </a:lnTo>
                  <a:lnTo>
                    <a:pt x="25" y="125"/>
                  </a:lnTo>
                  <a:lnTo>
                    <a:pt x="35" y="75"/>
                  </a:lnTo>
                  <a:lnTo>
                    <a:pt x="65" y="35"/>
                  </a:lnTo>
                  <a:lnTo>
                    <a:pt x="110" y="10"/>
                  </a:lnTo>
                  <a:lnTo>
                    <a:pt x="161" y="0"/>
                  </a:lnTo>
                  <a:lnTo>
                    <a:pt x="201" y="5"/>
                  </a:lnTo>
                  <a:lnTo>
                    <a:pt x="241" y="15"/>
                  </a:lnTo>
                  <a:lnTo>
                    <a:pt x="266" y="30"/>
                  </a:lnTo>
                  <a:lnTo>
                    <a:pt x="286" y="45"/>
                  </a:lnTo>
                  <a:lnTo>
                    <a:pt x="306" y="70"/>
                  </a:lnTo>
                  <a:close/>
                </a:path>
              </a:pathLst>
            </a:custGeom>
            <a:solidFill>
              <a:srgbClr val="000000"/>
            </a:solidFill>
            <a:ln w="0">
              <a:solidFill>
                <a:srgbClr val="000000"/>
              </a:solidFill>
              <a:prstDash val="solid"/>
              <a:round/>
              <a:headEnd/>
              <a:tailEnd/>
            </a:ln>
          </p:spPr>
          <p:txBody>
            <a:bodyPr/>
            <a:lstStyle/>
            <a:p>
              <a:endParaRPr lang="en-US"/>
            </a:p>
          </p:txBody>
        </p:sp>
        <p:sp>
          <p:nvSpPr>
            <p:cNvPr id="4143" name="Freeform 47"/>
            <p:cNvSpPr>
              <a:spLocks/>
            </p:cNvSpPr>
            <p:nvPr/>
          </p:nvSpPr>
          <p:spPr bwMode="auto">
            <a:xfrm>
              <a:off x="1931" y="3048"/>
              <a:ext cx="400" cy="501"/>
            </a:xfrm>
            <a:custGeom>
              <a:avLst/>
              <a:gdLst/>
              <a:ahLst/>
              <a:cxnLst>
                <a:cxn ang="0">
                  <a:pos x="400" y="30"/>
                </a:cxn>
                <a:cxn ang="0">
                  <a:pos x="400" y="105"/>
                </a:cxn>
                <a:cxn ang="0">
                  <a:pos x="325" y="75"/>
                </a:cxn>
                <a:cxn ang="0">
                  <a:pos x="260" y="65"/>
                </a:cxn>
                <a:cxn ang="0">
                  <a:pos x="185" y="80"/>
                </a:cxn>
                <a:cxn ang="0">
                  <a:pos x="120" y="120"/>
                </a:cxn>
                <a:cxn ang="0">
                  <a:pos x="90" y="160"/>
                </a:cxn>
                <a:cxn ang="0">
                  <a:pos x="70" y="200"/>
                </a:cxn>
                <a:cxn ang="0">
                  <a:pos x="65" y="251"/>
                </a:cxn>
                <a:cxn ang="0">
                  <a:pos x="70" y="301"/>
                </a:cxn>
                <a:cxn ang="0">
                  <a:pos x="90" y="346"/>
                </a:cxn>
                <a:cxn ang="0">
                  <a:pos x="125" y="381"/>
                </a:cxn>
                <a:cxn ang="0">
                  <a:pos x="165" y="411"/>
                </a:cxn>
                <a:cxn ang="0">
                  <a:pos x="210" y="431"/>
                </a:cxn>
                <a:cxn ang="0">
                  <a:pos x="265" y="436"/>
                </a:cxn>
                <a:cxn ang="0">
                  <a:pos x="330" y="426"/>
                </a:cxn>
                <a:cxn ang="0">
                  <a:pos x="400" y="396"/>
                </a:cxn>
                <a:cxn ang="0">
                  <a:pos x="400" y="466"/>
                </a:cxn>
                <a:cxn ang="0">
                  <a:pos x="335" y="491"/>
                </a:cxn>
                <a:cxn ang="0">
                  <a:pos x="260" y="501"/>
                </a:cxn>
                <a:cxn ang="0">
                  <a:pos x="195" y="491"/>
                </a:cxn>
                <a:cxn ang="0">
                  <a:pos x="130" y="466"/>
                </a:cxn>
                <a:cxn ang="0">
                  <a:pos x="75" y="426"/>
                </a:cxn>
                <a:cxn ang="0">
                  <a:pos x="30" y="376"/>
                </a:cxn>
                <a:cxn ang="0">
                  <a:pos x="5" y="316"/>
                </a:cxn>
                <a:cxn ang="0">
                  <a:pos x="0" y="251"/>
                </a:cxn>
                <a:cxn ang="0">
                  <a:pos x="5" y="185"/>
                </a:cxn>
                <a:cxn ang="0">
                  <a:pos x="30" y="125"/>
                </a:cxn>
                <a:cxn ang="0">
                  <a:pos x="75" y="75"/>
                </a:cxn>
                <a:cxn ang="0">
                  <a:pos x="130" y="35"/>
                </a:cxn>
                <a:cxn ang="0">
                  <a:pos x="190" y="10"/>
                </a:cxn>
                <a:cxn ang="0">
                  <a:pos x="255" y="0"/>
                </a:cxn>
                <a:cxn ang="0">
                  <a:pos x="330" y="10"/>
                </a:cxn>
                <a:cxn ang="0">
                  <a:pos x="400" y="30"/>
                </a:cxn>
              </a:cxnLst>
              <a:rect l="0" t="0" r="r" b="b"/>
              <a:pathLst>
                <a:path w="400" h="501">
                  <a:moveTo>
                    <a:pt x="400" y="30"/>
                  </a:moveTo>
                  <a:lnTo>
                    <a:pt x="400" y="105"/>
                  </a:lnTo>
                  <a:lnTo>
                    <a:pt x="325" y="75"/>
                  </a:lnTo>
                  <a:lnTo>
                    <a:pt x="260" y="65"/>
                  </a:lnTo>
                  <a:lnTo>
                    <a:pt x="185" y="80"/>
                  </a:lnTo>
                  <a:lnTo>
                    <a:pt x="120" y="120"/>
                  </a:lnTo>
                  <a:lnTo>
                    <a:pt x="90" y="160"/>
                  </a:lnTo>
                  <a:lnTo>
                    <a:pt x="70" y="200"/>
                  </a:lnTo>
                  <a:lnTo>
                    <a:pt x="65" y="251"/>
                  </a:lnTo>
                  <a:lnTo>
                    <a:pt x="70" y="301"/>
                  </a:lnTo>
                  <a:lnTo>
                    <a:pt x="90" y="346"/>
                  </a:lnTo>
                  <a:lnTo>
                    <a:pt x="125" y="381"/>
                  </a:lnTo>
                  <a:lnTo>
                    <a:pt x="165" y="411"/>
                  </a:lnTo>
                  <a:lnTo>
                    <a:pt x="210" y="431"/>
                  </a:lnTo>
                  <a:lnTo>
                    <a:pt x="265" y="436"/>
                  </a:lnTo>
                  <a:lnTo>
                    <a:pt x="330" y="426"/>
                  </a:lnTo>
                  <a:lnTo>
                    <a:pt x="400" y="396"/>
                  </a:lnTo>
                  <a:lnTo>
                    <a:pt x="400" y="466"/>
                  </a:lnTo>
                  <a:lnTo>
                    <a:pt x="335" y="491"/>
                  </a:lnTo>
                  <a:lnTo>
                    <a:pt x="260" y="501"/>
                  </a:lnTo>
                  <a:lnTo>
                    <a:pt x="195" y="491"/>
                  </a:lnTo>
                  <a:lnTo>
                    <a:pt x="130" y="466"/>
                  </a:lnTo>
                  <a:lnTo>
                    <a:pt x="75" y="426"/>
                  </a:lnTo>
                  <a:lnTo>
                    <a:pt x="30" y="376"/>
                  </a:lnTo>
                  <a:lnTo>
                    <a:pt x="5" y="316"/>
                  </a:lnTo>
                  <a:lnTo>
                    <a:pt x="0" y="251"/>
                  </a:lnTo>
                  <a:lnTo>
                    <a:pt x="5" y="185"/>
                  </a:lnTo>
                  <a:lnTo>
                    <a:pt x="30" y="125"/>
                  </a:lnTo>
                  <a:lnTo>
                    <a:pt x="75" y="75"/>
                  </a:lnTo>
                  <a:lnTo>
                    <a:pt x="130" y="35"/>
                  </a:lnTo>
                  <a:lnTo>
                    <a:pt x="190" y="10"/>
                  </a:lnTo>
                  <a:lnTo>
                    <a:pt x="255" y="0"/>
                  </a:lnTo>
                  <a:lnTo>
                    <a:pt x="330" y="10"/>
                  </a:lnTo>
                  <a:lnTo>
                    <a:pt x="400" y="30"/>
                  </a:lnTo>
                  <a:close/>
                </a:path>
              </a:pathLst>
            </a:custGeom>
            <a:solidFill>
              <a:srgbClr val="000000"/>
            </a:solidFill>
            <a:ln w="0">
              <a:solidFill>
                <a:srgbClr val="000000"/>
              </a:solidFill>
              <a:prstDash val="solid"/>
              <a:round/>
              <a:headEnd/>
              <a:tailEnd/>
            </a:ln>
          </p:spPr>
          <p:txBody>
            <a:bodyPr/>
            <a:lstStyle/>
            <a:p>
              <a:endParaRPr lang="en-US"/>
            </a:p>
          </p:txBody>
        </p:sp>
        <p:sp>
          <p:nvSpPr>
            <p:cNvPr id="4144" name="Freeform 48"/>
            <p:cNvSpPr>
              <a:spLocks/>
            </p:cNvSpPr>
            <p:nvPr/>
          </p:nvSpPr>
          <p:spPr bwMode="auto">
            <a:xfrm>
              <a:off x="2496" y="3063"/>
              <a:ext cx="261" cy="471"/>
            </a:xfrm>
            <a:custGeom>
              <a:avLst/>
              <a:gdLst/>
              <a:ahLst/>
              <a:cxnLst>
                <a:cxn ang="0">
                  <a:pos x="0" y="0"/>
                </a:cxn>
                <a:cxn ang="0">
                  <a:pos x="261" y="0"/>
                </a:cxn>
                <a:cxn ang="0">
                  <a:pos x="261" y="65"/>
                </a:cxn>
                <a:cxn ang="0">
                  <a:pos x="65" y="65"/>
                </a:cxn>
                <a:cxn ang="0">
                  <a:pos x="65" y="180"/>
                </a:cxn>
                <a:cxn ang="0">
                  <a:pos x="261" y="180"/>
                </a:cxn>
                <a:cxn ang="0">
                  <a:pos x="261" y="246"/>
                </a:cxn>
                <a:cxn ang="0">
                  <a:pos x="65" y="246"/>
                </a:cxn>
                <a:cxn ang="0">
                  <a:pos x="65" y="406"/>
                </a:cxn>
                <a:cxn ang="0">
                  <a:pos x="261" y="406"/>
                </a:cxn>
                <a:cxn ang="0">
                  <a:pos x="261" y="471"/>
                </a:cxn>
                <a:cxn ang="0">
                  <a:pos x="0" y="471"/>
                </a:cxn>
                <a:cxn ang="0">
                  <a:pos x="0" y="0"/>
                </a:cxn>
              </a:cxnLst>
              <a:rect l="0" t="0" r="r" b="b"/>
              <a:pathLst>
                <a:path w="261" h="471">
                  <a:moveTo>
                    <a:pt x="0" y="0"/>
                  </a:moveTo>
                  <a:lnTo>
                    <a:pt x="261" y="0"/>
                  </a:lnTo>
                  <a:lnTo>
                    <a:pt x="261" y="65"/>
                  </a:lnTo>
                  <a:lnTo>
                    <a:pt x="65" y="65"/>
                  </a:lnTo>
                  <a:lnTo>
                    <a:pt x="65" y="180"/>
                  </a:lnTo>
                  <a:lnTo>
                    <a:pt x="261" y="180"/>
                  </a:lnTo>
                  <a:lnTo>
                    <a:pt x="261" y="246"/>
                  </a:lnTo>
                  <a:lnTo>
                    <a:pt x="65" y="246"/>
                  </a:lnTo>
                  <a:lnTo>
                    <a:pt x="65" y="406"/>
                  </a:lnTo>
                  <a:lnTo>
                    <a:pt x="261" y="406"/>
                  </a:lnTo>
                  <a:lnTo>
                    <a:pt x="261" y="471"/>
                  </a:lnTo>
                  <a:lnTo>
                    <a:pt x="0" y="47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45" name="Freeform 49"/>
            <p:cNvSpPr>
              <a:spLocks/>
            </p:cNvSpPr>
            <p:nvPr/>
          </p:nvSpPr>
          <p:spPr bwMode="auto">
            <a:xfrm>
              <a:off x="2922" y="3043"/>
              <a:ext cx="415" cy="511"/>
            </a:xfrm>
            <a:custGeom>
              <a:avLst/>
              <a:gdLst/>
              <a:ahLst/>
              <a:cxnLst>
                <a:cxn ang="0">
                  <a:pos x="0" y="0"/>
                </a:cxn>
                <a:cxn ang="0">
                  <a:pos x="350" y="361"/>
                </a:cxn>
                <a:cxn ang="0">
                  <a:pos x="350" y="20"/>
                </a:cxn>
                <a:cxn ang="0">
                  <a:pos x="415" y="20"/>
                </a:cxn>
                <a:cxn ang="0">
                  <a:pos x="415" y="511"/>
                </a:cxn>
                <a:cxn ang="0">
                  <a:pos x="65" y="155"/>
                </a:cxn>
                <a:cxn ang="0">
                  <a:pos x="65" y="491"/>
                </a:cxn>
                <a:cxn ang="0">
                  <a:pos x="0" y="491"/>
                </a:cxn>
                <a:cxn ang="0">
                  <a:pos x="0" y="0"/>
                </a:cxn>
              </a:cxnLst>
              <a:rect l="0" t="0" r="r" b="b"/>
              <a:pathLst>
                <a:path w="415" h="511">
                  <a:moveTo>
                    <a:pt x="0" y="0"/>
                  </a:moveTo>
                  <a:lnTo>
                    <a:pt x="350" y="361"/>
                  </a:lnTo>
                  <a:lnTo>
                    <a:pt x="350" y="20"/>
                  </a:lnTo>
                  <a:lnTo>
                    <a:pt x="415" y="20"/>
                  </a:lnTo>
                  <a:lnTo>
                    <a:pt x="415" y="511"/>
                  </a:lnTo>
                  <a:lnTo>
                    <a:pt x="65" y="155"/>
                  </a:lnTo>
                  <a:lnTo>
                    <a:pt x="65" y="491"/>
                  </a:lnTo>
                  <a:lnTo>
                    <a:pt x="0" y="49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46" name="Freeform 50"/>
            <p:cNvSpPr>
              <a:spLocks/>
            </p:cNvSpPr>
            <p:nvPr/>
          </p:nvSpPr>
          <p:spPr bwMode="auto">
            <a:xfrm>
              <a:off x="3497" y="3063"/>
              <a:ext cx="285" cy="471"/>
            </a:xfrm>
            <a:custGeom>
              <a:avLst/>
              <a:gdLst/>
              <a:ahLst/>
              <a:cxnLst>
                <a:cxn ang="0">
                  <a:pos x="0" y="0"/>
                </a:cxn>
                <a:cxn ang="0">
                  <a:pos x="285" y="0"/>
                </a:cxn>
                <a:cxn ang="0">
                  <a:pos x="285" y="65"/>
                </a:cxn>
                <a:cxn ang="0">
                  <a:pos x="175" y="65"/>
                </a:cxn>
                <a:cxn ang="0">
                  <a:pos x="175" y="471"/>
                </a:cxn>
                <a:cxn ang="0">
                  <a:pos x="110" y="471"/>
                </a:cxn>
                <a:cxn ang="0">
                  <a:pos x="110" y="65"/>
                </a:cxn>
                <a:cxn ang="0">
                  <a:pos x="0" y="65"/>
                </a:cxn>
                <a:cxn ang="0">
                  <a:pos x="0" y="0"/>
                </a:cxn>
              </a:cxnLst>
              <a:rect l="0" t="0" r="r" b="b"/>
              <a:pathLst>
                <a:path w="285" h="471">
                  <a:moveTo>
                    <a:pt x="0" y="0"/>
                  </a:moveTo>
                  <a:lnTo>
                    <a:pt x="285" y="0"/>
                  </a:lnTo>
                  <a:lnTo>
                    <a:pt x="285" y="65"/>
                  </a:lnTo>
                  <a:lnTo>
                    <a:pt x="175" y="65"/>
                  </a:lnTo>
                  <a:lnTo>
                    <a:pt x="175" y="471"/>
                  </a:lnTo>
                  <a:lnTo>
                    <a:pt x="110" y="471"/>
                  </a:lnTo>
                  <a:lnTo>
                    <a:pt x="110" y="65"/>
                  </a:lnTo>
                  <a:lnTo>
                    <a:pt x="0" y="6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47" name="Freeform 51"/>
            <p:cNvSpPr>
              <a:spLocks/>
            </p:cNvSpPr>
            <p:nvPr/>
          </p:nvSpPr>
          <p:spPr bwMode="auto">
            <a:xfrm>
              <a:off x="3942" y="3063"/>
              <a:ext cx="260" cy="471"/>
            </a:xfrm>
            <a:custGeom>
              <a:avLst/>
              <a:gdLst/>
              <a:ahLst/>
              <a:cxnLst>
                <a:cxn ang="0">
                  <a:pos x="0" y="0"/>
                </a:cxn>
                <a:cxn ang="0">
                  <a:pos x="260" y="0"/>
                </a:cxn>
                <a:cxn ang="0">
                  <a:pos x="260" y="65"/>
                </a:cxn>
                <a:cxn ang="0">
                  <a:pos x="65" y="65"/>
                </a:cxn>
                <a:cxn ang="0">
                  <a:pos x="65" y="180"/>
                </a:cxn>
                <a:cxn ang="0">
                  <a:pos x="260" y="180"/>
                </a:cxn>
                <a:cxn ang="0">
                  <a:pos x="260" y="246"/>
                </a:cxn>
                <a:cxn ang="0">
                  <a:pos x="65" y="246"/>
                </a:cxn>
                <a:cxn ang="0">
                  <a:pos x="65" y="406"/>
                </a:cxn>
                <a:cxn ang="0">
                  <a:pos x="260" y="406"/>
                </a:cxn>
                <a:cxn ang="0">
                  <a:pos x="260" y="471"/>
                </a:cxn>
                <a:cxn ang="0">
                  <a:pos x="0" y="471"/>
                </a:cxn>
                <a:cxn ang="0">
                  <a:pos x="0" y="0"/>
                </a:cxn>
              </a:cxnLst>
              <a:rect l="0" t="0" r="r" b="b"/>
              <a:pathLst>
                <a:path w="260" h="471">
                  <a:moveTo>
                    <a:pt x="0" y="0"/>
                  </a:moveTo>
                  <a:lnTo>
                    <a:pt x="260" y="0"/>
                  </a:lnTo>
                  <a:lnTo>
                    <a:pt x="260" y="65"/>
                  </a:lnTo>
                  <a:lnTo>
                    <a:pt x="65" y="65"/>
                  </a:lnTo>
                  <a:lnTo>
                    <a:pt x="65" y="180"/>
                  </a:lnTo>
                  <a:lnTo>
                    <a:pt x="260" y="180"/>
                  </a:lnTo>
                  <a:lnTo>
                    <a:pt x="260" y="246"/>
                  </a:lnTo>
                  <a:lnTo>
                    <a:pt x="65" y="246"/>
                  </a:lnTo>
                  <a:lnTo>
                    <a:pt x="65" y="406"/>
                  </a:lnTo>
                  <a:lnTo>
                    <a:pt x="260" y="406"/>
                  </a:lnTo>
                  <a:lnTo>
                    <a:pt x="260" y="471"/>
                  </a:lnTo>
                  <a:lnTo>
                    <a:pt x="0" y="47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148" name="Freeform 52"/>
            <p:cNvSpPr>
              <a:spLocks noEditPoints="1"/>
            </p:cNvSpPr>
            <p:nvPr/>
          </p:nvSpPr>
          <p:spPr bwMode="auto">
            <a:xfrm>
              <a:off x="4382" y="3063"/>
              <a:ext cx="286" cy="471"/>
            </a:xfrm>
            <a:custGeom>
              <a:avLst/>
              <a:gdLst/>
              <a:ahLst/>
              <a:cxnLst>
                <a:cxn ang="0">
                  <a:pos x="0" y="0"/>
                </a:cxn>
                <a:cxn ang="0">
                  <a:pos x="100" y="0"/>
                </a:cxn>
                <a:cxn ang="0">
                  <a:pos x="171" y="10"/>
                </a:cxn>
                <a:cxn ang="0">
                  <a:pos x="226" y="40"/>
                </a:cxn>
                <a:cxn ang="0">
                  <a:pos x="261" y="80"/>
                </a:cxn>
                <a:cxn ang="0">
                  <a:pos x="276" y="135"/>
                </a:cxn>
                <a:cxn ang="0">
                  <a:pos x="266" y="180"/>
                </a:cxn>
                <a:cxn ang="0">
                  <a:pos x="246" y="221"/>
                </a:cxn>
                <a:cxn ang="0">
                  <a:pos x="206" y="251"/>
                </a:cxn>
                <a:cxn ang="0">
                  <a:pos x="146" y="271"/>
                </a:cxn>
                <a:cxn ang="0">
                  <a:pos x="286" y="471"/>
                </a:cxn>
                <a:cxn ang="0">
                  <a:pos x="211" y="471"/>
                </a:cxn>
                <a:cxn ang="0">
                  <a:pos x="80" y="276"/>
                </a:cxn>
                <a:cxn ang="0">
                  <a:pos x="65" y="276"/>
                </a:cxn>
                <a:cxn ang="0">
                  <a:pos x="65" y="471"/>
                </a:cxn>
                <a:cxn ang="0">
                  <a:pos x="0" y="471"/>
                </a:cxn>
                <a:cxn ang="0">
                  <a:pos x="0" y="0"/>
                </a:cxn>
                <a:cxn ang="0">
                  <a:pos x="65" y="55"/>
                </a:cxn>
                <a:cxn ang="0">
                  <a:pos x="65" y="221"/>
                </a:cxn>
                <a:cxn ang="0">
                  <a:pos x="126" y="216"/>
                </a:cxn>
                <a:cxn ang="0">
                  <a:pos x="171" y="200"/>
                </a:cxn>
                <a:cxn ang="0">
                  <a:pos x="201" y="175"/>
                </a:cxn>
                <a:cxn ang="0">
                  <a:pos x="206" y="140"/>
                </a:cxn>
                <a:cxn ang="0">
                  <a:pos x="206" y="120"/>
                </a:cxn>
                <a:cxn ang="0">
                  <a:pos x="201" y="105"/>
                </a:cxn>
                <a:cxn ang="0">
                  <a:pos x="191" y="90"/>
                </a:cxn>
                <a:cxn ang="0">
                  <a:pos x="181" y="80"/>
                </a:cxn>
                <a:cxn ang="0">
                  <a:pos x="166" y="70"/>
                </a:cxn>
                <a:cxn ang="0">
                  <a:pos x="146" y="65"/>
                </a:cxn>
                <a:cxn ang="0">
                  <a:pos x="111" y="60"/>
                </a:cxn>
                <a:cxn ang="0">
                  <a:pos x="65" y="55"/>
                </a:cxn>
              </a:cxnLst>
              <a:rect l="0" t="0" r="r" b="b"/>
              <a:pathLst>
                <a:path w="286" h="471">
                  <a:moveTo>
                    <a:pt x="0" y="0"/>
                  </a:moveTo>
                  <a:lnTo>
                    <a:pt x="100" y="0"/>
                  </a:lnTo>
                  <a:lnTo>
                    <a:pt x="171" y="10"/>
                  </a:lnTo>
                  <a:lnTo>
                    <a:pt x="226" y="40"/>
                  </a:lnTo>
                  <a:lnTo>
                    <a:pt x="261" y="80"/>
                  </a:lnTo>
                  <a:lnTo>
                    <a:pt x="276" y="135"/>
                  </a:lnTo>
                  <a:lnTo>
                    <a:pt x="266" y="180"/>
                  </a:lnTo>
                  <a:lnTo>
                    <a:pt x="246" y="221"/>
                  </a:lnTo>
                  <a:lnTo>
                    <a:pt x="206" y="251"/>
                  </a:lnTo>
                  <a:lnTo>
                    <a:pt x="146" y="271"/>
                  </a:lnTo>
                  <a:lnTo>
                    <a:pt x="286" y="471"/>
                  </a:lnTo>
                  <a:lnTo>
                    <a:pt x="211" y="471"/>
                  </a:lnTo>
                  <a:lnTo>
                    <a:pt x="80" y="276"/>
                  </a:lnTo>
                  <a:lnTo>
                    <a:pt x="65" y="276"/>
                  </a:lnTo>
                  <a:lnTo>
                    <a:pt x="65" y="471"/>
                  </a:lnTo>
                  <a:lnTo>
                    <a:pt x="0" y="471"/>
                  </a:lnTo>
                  <a:lnTo>
                    <a:pt x="0" y="0"/>
                  </a:lnTo>
                  <a:close/>
                  <a:moveTo>
                    <a:pt x="65" y="55"/>
                  </a:moveTo>
                  <a:lnTo>
                    <a:pt x="65" y="221"/>
                  </a:lnTo>
                  <a:lnTo>
                    <a:pt x="126" y="216"/>
                  </a:lnTo>
                  <a:lnTo>
                    <a:pt x="171" y="200"/>
                  </a:lnTo>
                  <a:lnTo>
                    <a:pt x="201" y="175"/>
                  </a:lnTo>
                  <a:lnTo>
                    <a:pt x="206" y="140"/>
                  </a:lnTo>
                  <a:lnTo>
                    <a:pt x="206" y="120"/>
                  </a:lnTo>
                  <a:lnTo>
                    <a:pt x="201" y="105"/>
                  </a:lnTo>
                  <a:lnTo>
                    <a:pt x="191" y="90"/>
                  </a:lnTo>
                  <a:lnTo>
                    <a:pt x="181" y="80"/>
                  </a:lnTo>
                  <a:lnTo>
                    <a:pt x="166" y="70"/>
                  </a:lnTo>
                  <a:lnTo>
                    <a:pt x="146" y="65"/>
                  </a:lnTo>
                  <a:lnTo>
                    <a:pt x="111" y="60"/>
                  </a:lnTo>
                  <a:lnTo>
                    <a:pt x="65" y="55"/>
                  </a:lnTo>
                  <a:close/>
                </a:path>
              </a:pathLst>
            </a:custGeom>
            <a:solidFill>
              <a:srgbClr val="000000"/>
            </a:solidFill>
            <a:ln w="0">
              <a:solidFill>
                <a:srgbClr val="000000"/>
              </a:solidFill>
              <a:prstDash val="solid"/>
              <a:round/>
              <a:headEnd/>
              <a:tailEnd/>
            </a:ln>
          </p:spPr>
          <p:txBody>
            <a:bodyPr/>
            <a:lstStyle/>
            <a:p>
              <a:endParaRPr lang="en-US"/>
            </a:p>
          </p:txBody>
        </p:sp>
        <p:sp>
          <p:nvSpPr>
            <p:cNvPr id="4149" name="Line 53"/>
            <p:cNvSpPr>
              <a:spLocks noChangeShapeType="1"/>
            </p:cNvSpPr>
            <p:nvPr/>
          </p:nvSpPr>
          <p:spPr bwMode="auto">
            <a:xfrm flipH="1">
              <a:off x="30" y="1642"/>
              <a:ext cx="4643" cy="0"/>
            </a:xfrm>
            <a:prstGeom prst="line">
              <a:avLst/>
            </a:prstGeom>
            <a:noFill/>
            <a:ln w="6350">
              <a:solidFill>
                <a:srgbClr val="000000"/>
              </a:solidFill>
              <a:round/>
              <a:headEnd/>
              <a:tailEnd/>
            </a:ln>
          </p:spPr>
          <p:txBody>
            <a:bodyPr/>
            <a:lstStyle/>
            <a:p>
              <a:endParaRPr lang="en-US"/>
            </a:p>
          </p:txBody>
        </p:sp>
        <p:sp>
          <p:nvSpPr>
            <p:cNvPr id="4150" name="Freeform 54"/>
            <p:cNvSpPr>
              <a:spLocks/>
            </p:cNvSpPr>
            <p:nvPr/>
          </p:nvSpPr>
          <p:spPr bwMode="auto">
            <a:xfrm>
              <a:off x="1021" y="400"/>
              <a:ext cx="425" cy="661"/>
            </a:xfrm>
            <a:custGeom>
              <a:avLst/>
              <a:gdLst/>
              <a:ahLst/>
              <a:cxnLst>
                <a:cxn ang="0">
                  <a:pos x="425" y="661"/>
                </a:cxn>
                <a:cxn ang="0">
                  <a:pos x="410" y="661"/>
                </a:cxn>
                <a:cxn ang="0">
                  <a:pos x="380" y="651"/>
                </a:cxn>
                <a:cxn ang="0">
                  <a:pos x="335" y="636"/>
                </a:cxn>
                <a:cxn ang="0">
                  <a:pos x="280" y="616"/>
                </a:cxn>
                <a:cxn ang="0">
                  <a:pos x="225" y="601"/>
                </a:cxn>
                <a:cxn ang="0">
                  <a:pos x="170" y="591"/>
                </a:cxn>
                <a:cxn ang="0">
                  <a:pos x="120" y="581"/>
                </a:cxn>
                <a:cxn ang="0">
                  <a:pos x="85" y="581"/>
                </a:cxn>
                <a:cxn ang="0">
                  <a:pos x="40" y="586"/>
                </a:cxn>
                <a:cxn ang="0">
                  <a:pos x="15" y="591"/>
                </a:cxn>
                <a:cxn ang="0">
                  <a:pos x="0" y="596"/>
                </a:cxn>
                <a:cxn ang="0">
                  <a:pos x="0" y="596"/>
                </a:cxn>
                <a:cxn ang="0">
                  <a:pos x="5" y="0"/>
                </a:cxn>
                <a:cxn ang="0">
                  <a:pos x="400" y="156"/>
                </a:cxn>
                <a:cxn ang="0">
                  <a:pos x="425" y="661"/>
                </a:cxn>
              </a:cxnLst>
              <a:rect l="0" t="0" r="r" b="b"/>
              <a:pathLst>
                <a:path w="425" h="661">
                  <a:moveTo>
                    <a:pt x="425" y="661"/>
                  </a:moveTo>
                  <a:lnTo>
                    <a:pt x="410" y="661"/>
                  </a:lnTo>
                  <a:lnTo>
                    <a:pt x="380" y="651"/>
                  </a:lnTo>
                  <a:lnTo>
                    <a:pt x="335" y="636"/>
                  </a:lnTo>
                  <a:lnTo>
                    <a:pt x="280" y="616"/>
                  </a:lnTo>
                  <a:lnTo>
                    <a:pt x="225" y="601"/>
                  </a:lnTo>
                  <a:lnTo>
                    <a:pt x="170" y="591"/>
                  </a:lnTo>
                  <a:lnTo>
                    <a:pt x="120" y="581"/>
                  </a:lnTo>
                  <a:lnTo>
                    <a:pt x="85" y="581"/>
                  </a:lnTo>
                  <a:lnTo>
                    <a:pt x="40" y="586"/>
                  </a:lnTo>
                  <a:lnTo>
                    <a:pt x="15" y="591"/>
                  </a:lnTo>
                  <a:lnTo>
                    <a:pt x="0" y="596"/>
                  </a:lnTo>
                  <a:lnTo>
                    <a:pt x="0" y="596"/>
                  </a:lnTo>
                  <a:lnTo>
                    <a:pt x="5" y="0"/>
                  </a:lnTo>
                  <a:lnTo>
                    <a:pt x="400" y="156"/>
                  </a:lnTo>
                  <a:lnTo>
                    <a:pt x="425" y="661"/>
                  </a:lnTo>
                  <a:close/>
                </a:path>
              </a:pathLst>
            </a:custGeom>
            <a:solidFill>
              <a:srgbClr val="FFFFFF"/>
            </a:solidFill>
            <a:ln w="0">
              <a:solidFill>
                <a:srgbClr val="FFFFFF"/>
              </a:solidFill>
              <a:prstDash val="solid"/>
              <a:round/>
              <a:headEnd/>
              <a:tailEnd/>
            </a:ln>
          </p:spPr>
          <p:txBody>
            <a:bodyPr/>
            <a:lstStyle/>
            <a:p>
              <a:endParaRPr lang="en-US"/>
            </a:p>
          </p:txBody>
        </p:sp>
        <p:sp>
          <p:nvSpPr>
            <p:cNvPr id="4151" name="Freeform 55"/>
            <p:cNvSpPr>
              <a:spLocks/>
            </p:cNvSpPr>
            <p:nvPr/>
          </p:nvSpPr>
          <p:spPr bwMode="auto">
            <a:xfrm>
              <a:off x="0" y="5"/>
              <a:ext cx="1876" cy="1196"/>
            </a:xfrm>
            <a:custGeom>
              <a:avLst/>
              <a:gdLst/>
              <a:ahLst/>
              <a:cxnLst>
                <a:cxn ang="0">
                  <a:pos x="1751" y="476"/>
                </a:cxn>
                <a:cxn ang="0">
                  <a:pos x="1816" y="606"/>
                </a:cxn>
                <a:cxn ang="0">
                  <a:pos x="1856" y="746"/>
                </a:cxn>
                <a:cxn ang="0">
                  <a:pos x="1876" y="896"/>
                </a:cxn>
                <a:cxn ang="0">
                  <a:pos x="1871" y="1046"/>
                </a:cxn>
                <a:cxn ang="0">
                  <a:pos x="1851" y="1196"/>
                </a:cxn>
                <a:cxn ang="0">
                  <a:pos x="1446" y="1056"/>
                </a:cxn>
                <a:cxn ang="0">
                  <a:pos x="1436" y="896"/>
                </a:cxn>
                <a:cxn ang="0">
                  <a:pos x="1426" y="736"/>
                </a:cxn>
                <a:cxn ang="0">
                  <a:pos x="1411" y="576"/>
                </a:cxn>
                <a:cxn ang="0">
                  <a:pos x="1326" y="536"/>
                </a:cxn>
                <a:cxn ang="0">
                  <a:pos x="1236" y="496"/>
                </a:cxn>
                <a:cxn ang="0">
                  <a:pos x="1156" y="460"/>
                </a:cxn>
                <a:cxn ang="0">
                  <a:pos x="1076" y="435"/>
                </a:cxn>
                <a:cxn ang="0">
                  <a:pos x="1011" y="425"/>
                </a:cxn>
                <a:cxn ang="0">
                  <a:pos x="951" y="435"/>
                </a:cxn>
                <a:cxn ang="0">
                  <a:pos x="575" y="496"/>
                </a:cxn>
                <a:cxn ang="0">
                  <a:pos x="560" y="636"/>
                </a:cxn>
                <a:cxn ang="0">
                  <a:pos x="555" y="781"/>
                </a:cxn>
                <a:cxn ang="0">
                  <a:pos x="380" y="731"/>
                </a:cxn>
                <a:cxn ang="0">
                  <a:pos x="375" y="891"/>
                </a:cxn>
                <a:cxn ang="0">
                  <a:pos x="0" y="786"/>
                </a:cxn>
                <a:cxn ang="0">
                  <a:pos x="30" y="636"/>
                </a:cxn>
                <a:cxn ang="0">
                  <a:pos x="95" y="491"/>
                </a:cxn>
                <a:cxn ang="0">
                  <a:pos x="185" y="355"/>
                </a:cxn>
                <a:cxn ang="0">
                  <a:pos x="295" y="235"/>
                </a:cxn>
                <a:cxn ang="0">
                  <a:pos x="425" y="135"/>
                </a:cxn>
                <a:cxn ang="0">
                  <a:pos x="545" y="70"/>
                </a:cxn>
                <a:cxn ang="0">
                  <a:pos x="675" y="30"/>
                </a:cxn>
                <a:cxn ang="0">
                  <a:pos x="810" y="5"/>
                </a:cxn>
                <a:cxn ang="0">
                  <a:pos x="951" y="0"/>
                </a:cxn>
                <a:cxn ang="0">
                  <a:pos x="951" y="0"/>
                </a:cxn>
                <a:cxn ang="0">
                  <a:pos x="1091" y="15"/>
                </a:cxn>
                <a:cxn ang="0">
                  <a:pos x="1226" y="45"/>
                </a:cxn>
                <a:cxn ang="0">
                  <a:pos x="1356" y="100"/>
                </a:cxn>
                <a:cxn ang="0">
                  <a:pos x="1466" y="170"/>
                </a:cxn>
                <a:cxn ang="0">
                  <a:pos x="1576" y="255"/>
                </a:cxn>
                <a:cxn ang="0">
                  <a:pos x="1671" y="360"/>
                </a:cxn>
                <a:cxn ang="0">
                  <a:pos x="1751" y="476"/>
                </a:cxn>
                <a:cxn ang="0">
                  <a:pos x="1751" y="476"/>
                </a:cxn>
              </a:cxnLst>
              <a:rect l="0" t="0" r="r" b="b"/>
              <a:pathLst>
                <a:path w="1876" h="1196">
                  <a:moveTo>
                    <a:pt x="1751" y="476"/>
                  </a:moveTo>
                  <a:lnTo>
                    <a:pt x="1816" y="606"/>
                  </a:lnTo>
                  <a:lnTo>
                    <a:pt x="1856" y="746"/>
                  </a:lnTo>
                  <a:lnTo>
                    <a:pt x="1876" y="896"/>
                  </a:lnTo>
                  <a:lnTo>
                    <a:pt x="1871" y="1046"/>
                  </a:lnTo>
                  <a:lnTo>
                    <a:pt x="1851" y="1196"/>
                  </a:lnTo>
                  <a:lnTo>
                    <a:pt x="1446" y="1056"/>
                  </a:lnTo>
                  <a:lnTo>
                    <a:pt x="1436" y="896"/>
                  </a:lnTo>
                  <a:lnTo>
                    <a:pt x="1426" y="736"/>
                  </a:lnTo>
                  <a:lnTo>
                    <a:pt x="1411" y="576"/>
                  </a:lnTo>
                  <a:lnTo>
                    <a:pt x="1326" y="536"/>
                  </a:lnTo>
                  <a:lnTo>
                    <a:pt x="1236" y="496"/>
                  </a:lnTo>
                  <a:lnTo>
                    <a:pt x="1156" y="460"/>
                  </a:lnTo>
                  <a:lnTo>
                    <a:pt x="1076" y="435"/>
                  </a:lnTo>
                  <a:lnTo>
                    <a:pt x="1011" y="425"/>
                  </a:lnTo>
                  <a:lnTo>
                    <a:pt x="951" y="435"/>
                  </a:lnTo>
                  <a:lnTo>
                    <a:pt x="575" y="496"/>
                  </a:lnTo>
                  <a:lnTo>
                    <a:pt x="560" y="636"/>
                  </a:lnTo>
                  <a:lnTo>
                    <a:pt x="555" y="781"/>
                  </a:lnTo>
                  <a:lnTo>
                    <a:pt x="380" y="731"/>
                  </a:lnTo>
                  <a:lnTo>
                    <a:pt x="375" y="891"/>
                  </a:lnTo>
                  <a:lnTo>
                    <a:pt x="0" y="786"/>
                  </a:lnTo>
                  <a:lnTo>
                    <a:pt x="30" y="636"/>
                  </a:lnTo>
                  <a:lnTo>
                    <a:pt x="95" y="491"/>
                  </a:lnTo>
                  <a:lnTo>
                    <a:pt x="185" y="355"/>
                  </a:lnTo>
                  <a:lnTo>
                    <a:pt x="295" y="235"/>
                  </a:lnTo>
                  <a:lnTo>
                    <a:pt x="425" y="135"/>
                  </a:lnTo>
                  <a:lnTo>
                    <a:pt x="545" y="70"/>
                  </a:lnTo>
                  <a:lnTo>
                    <a:pt x="675" y="30"/>
                  </a:lnTo>
                  <a:lnTo>
                    <a:pt x="810" y="5"/>
                  </a:lnTo>
                  <a:lnTo>
                    <a:pt x="951" y="0"/>
                  </a:lnTo>
                  <a:lnTo>
                    <a:pt x="951" y="0"/>
                  </a:lnTo>
                  <a:lnTo>
                    <a:pt x="1091" y="15"/>
                  </a:lnTo>
                  <a:lnTo>
                    <a:pt x="1226" y="45"/>
                  </a:lnTo>
                  <a:lnTo>
                    <a:pt x="1356" y="100"/>
                  </a:lnTo>
                  <a:lnTo>
                    <a:pt x="1466" y="170"/>
                  </a:lnTo>
                  <a:lnTo>
                    <a:pt x="1576" y="255"/>
                  </a:lnTo>
                  <a:lnTo>
                    <a:pt x="1671" y="360"/>
                  </a:lnTo>
                  <a:lnTo>
                    <a:pt x="1751" y="476"/>
                  </a:lnTo>
                  <a:lnTo>
                    <a:pt x="1751" y="476"/>
                  </a:lnTo>
                  <a:close/>
                </a:path>
              </a:pathLst>
            </a:custGeom>
            <a:solidFill>
              <a:srgbClr val="FF0000"/>
            </a:solidFill>
            <a:ln w="0">
              <a:solidFill>
                <a:srgbClr val="00C375"/>
              </a:solidFill>
              <a:prstDash val="solid"/>
              <a:round/>
              <a:headEnd/>
              <a:tailEnd/>
            </a:ln>
          </p:spPr>
          <p:txBody>
            <a:bodyPr/>
            <a:lstStyle/>
            <a:p>
              <a:endParaRPr lang="en-US"/>
            </a:p>
          </p:txBody>
        </p:sp>
        <p:sp>
          <p:nvSpPr>
            <p:cNvPr id="4152" name="Freeform 56"/>
            <p:cNvSpPr>
              <a:spLocks/>
            </p:cNvSpPr>
            <p:nvPr/>
          </p:nvSpPr>
          <p:spPr bwMode="auto">
            <a:xfrm>
              <a:off x="1176" y="626"/>
              <a:ext cx="20" cy="175"/>
            </a:xfrm>
            <a:custGeom>
              <a:avLst/>
              <a:gdLst/>
              <a:ahLst/>
              <a:cxnLst>
                <a:cxn ang="0">
                  <a:pos x="20" y="10"/>
                </a:cxn>
                <a:cxn ang="0">
                  <a:pos x="20" y="175"/>
                </a:cxn>
                <a:cxn ang="0">
                  <a:pos x="20" y="160"/>
                </a:cxn>
                <a:cxn ang="0">
                  <a:pos x="15" y="145"/>
                </a:cxn>
                <a:cxn ang="0">
                  <a:pos x="15" y="130"/>
                </a:cxn>
                <a:cxn ang="0">
                  <a:pos x="10" y="120"/>
                </a:cxn>
                <a:cxn ang="0">
                  <a:pos x="0" y="115"/>
                </a:cxn>
                <a:cxn ang="0">
                  <a:pos x="0" y="60"/>
                </a:cxn>
                <a:cxn ang="0">
                  <a:pos x="0" y="0"/>
                </a:cxn>
                <a:cxn ang="0">
                  <a:pos x="10" y="5"/>
                </a:cxn>
                <a:cxn ang="0">
                  <a:pos x="20" y="10"/>
                </a:cxn>
              </a:cxnLst>
              <a:rect l="0" t="0" r="r" b="b"/>
              <a:pathLst>
                <a:path w="20" h="175">
                  <a:moveTo>
                    <a:pt x="20" y="10"/>
                  </a:moveTo>
                  <a:lnTo>
                    <a:pt x="20" y="175"/>
                  </a:lnTo>
                  <a:lnTo>
                    <a:pt x="20" y="160"/>
                  </a:lnTo>
                  <a:lnTo>
                    <a:pt x="15" y="145"/>
                  </a:lnTo>
                  <a:lnTo>
                    <a:pt x="15" y="130"/>
                  </a:lnTo>
                  <a:lnTo>
                    <a:pt x="10" y="120"/>
                  </a:lnTo>
                  <a:lnTo>
                    <a:pt x="0" y="115"/>
                  </a:lnTo>
                  <a:lnTo>
                    <a:pt x="0" y="60"/>
                  </a:lnTo>
                  <a:lnTo>
                    <a:pt x="0" y="0"/>
                  </a:lnTo>
                  <a:lnTo>
                    <a:pt x="10" y="5"/>
                  </a:lnTo>
                  <a:lnTo>
                    <a:pt x="20" y="10"/>
                  </a:lnTo>
                  <a:close/>
                </a:path>
              </a:pathLst>
            </a:custGeom>
            <a:solidFill>
              <a:srgbClr val="000000"/>
            </a:solidFill>
            <a:ln w="0">
              <a:solidFill>
                <a:srgbClr val="000000"/>
              </a:solidFill>
              <a:prstDash val="solid"/>
              <a:round/>
              <a:headEnd/>
              <a:tailEnd/>
            </a:ln>
          </p:spPr>
          <p:txBody>
            <a:bodyPr/>
            <a:lstStyle/>
            <a:p>
              <a:endParaRPr lang="en-US"/>
            </a:p>
          </p:txBody>
        </p:sp>
        <p:sp>
          <p:nvSpPr>
            <p:cNvPr id="4153" name="Freeform 57"/>
            <p:cNvSpPr>
              <a:spLocks/>
            </p:cNvSpPr>
            <p:nvPr/>
          </p:nvSpPr>
          <p:spPr bwMode="auto">
            <a:xfrm>
              <a:off x="1231" y="651"/>
              <a:ext cx="20" cy="165"/>
            </a:xfrm>
            <a:custGeom>
              <a:avLst/>
              <a:gdLst/>
              <a:ahLst/>
              <a:cxnLst>
                <a:cxn ang="0">
                  <a:pos x="20" y="5"/>
                </a:cxn>
                <a:cxn ang="0">
                  <a:pos x="20" y="165"/>
                </a:cxn>
                <a:cxn ang="0">
                  <a:pos x="15" y="150"/>
                </a:cxn>
                <a:cxn ang="0">
                  <a:pos x="15" y="140"/>
                </a:cxn>
                <a:cxn ang="0">
                  <a:pos x="15" y="125"/>
                </a:cxn>
                <a:cxn ang="0">
                  <a:pos x="10" y="115"/>
                </a:cxn>
                <a:cxn ang="0">
                  <a:pos x="10" y="110"/>
                </a:cxn>
                <a:cxn ang="0">
                  <a:pos x="0" y="105"/>
                </a:cxn>
                <a:cxn ang="0">
                  <a:pos x="0" y="55"/>
                </a:cxn>
                <a:cxn ang="0">
                  <a:pos x="0" y="0"/>
                </a:cxn>
                <a:cxn ang="0">
                  <a:pos x="10" y="5"/>
                </a:cxn>
                <a:cxn ang="0">
                  <a:pos x="20" y="5"/>
                </a:cxn>
              </a:cxnLst>
              <a:rect l="0" t="0" r="r" b="b"/>
              <a:pathLst>
                <a:path w="20" h="165">
                  <a:moveTo>
                    <a:pt x="20" y="5"/>
                  </a:moveTo>
                  <a:lnTo>
                    <a:pt x="20" y="165"/>
                  </a:lnTo>
                  <a:lnTo>
                    <a:pt x="15" y="150"/>
                  </a:lnTo>
                  <a:lnTo>
                    <a:pt x="15" y="140"/>
                  </a:lnTo>
                  <a:lnTo>
                    <a:pt x="15" y="125"/>
                  </a:lnTo>
                  <a:lnTo>
                    <a:pt x="10" y="115"/>
                  </a:lnTo>
                  <a:lnTo>
                    <a:pt x="10" y="110"/>
                  </a:lnTo>
                  <a:lnTo>
                    <a:pt x="0" y="105"/>
                  </a:lnTo>
                  <a:lnTo>
                    <a:pt x="0" y="55"/>
                  </a:lnTo>
                  <a:lnTo>
                    <a:pt x="0" y="0"/>
                  </a:lnTo>
                  <a:lnTo>
                    <a:pt x="10" y="5"/>
                  </a:lnTo>
                  <a:lnTo>
                    <a:pt x="20" y="5"/>
                  </a:lnTo>
                  <a:close/>
                </a:path>
              </a:pathLst>
            </a:custGeom>
            <a:solidFill>
              <a:srgbClr val="000000"/>
            </a:solidFill>
            <a:ln w="0">
              <a:solidFill>
                <a:srgbClr val="000000"/>
              </a:solidFill>
              <a:prstDash val="solid"/>
              <a:round/>
              <a:headEnd/>
              <a:tailEnd/>
            </a:ln>
          </p:spPr>
          <p:txBody>
            <a:bodyPr/>
            <a:lstStyle/>
            <a:p>
              <a:endParaRPr lang="en-US"/>
            </a:p>
          </p:txBody>
        </p:sp>
        <p:sp>
          <p:nvSpPr>
            <p:cNvPr id="4154" name="Freeform 58"/>
            <p:cNvSpPr>
              <a:spLocks/>
            </p:cNvSpPr>
            <p:nvPr/>
          </p:nvSpPr>
          <p:spPr bwMode="auto">
            <a:xfrm>
              <a:off x="1286" y="671"/>
              <a:ext cx="20" cy="155"/>
            </a:xfrm>
            <a:custGeom>
              <a:avLst/>
              <a:gdLst/>
              <a:ahLst/>
              <a:cxnLst>
                <a:cxn ang="0">
                  <a:pos x="20" y="10"/>
                </a:cxn>
                <a:cxn ang="0">
                  <a:pos x="20" y="155"/>
                </a:cxn>
                <a:cxn ang="0">
                  <a:pos x="15" y="145"/>
                </a:cxn>
                <a:cxn ang="0">
                  <a:pos x="15" y="135"/>
                </a:cxn>
                <a:cxn ang="0">
                  <a:pos x="15" y="125"/>
                </a:cxn>
                <a:cxn ang="0">
                  <a:pos x="10" y="115"/>
                </a:cxn>
                <a:cxn ang="0">
                  <a:pos x="10" y="110"/>
                </a:cxn>
                <a:cxn ang="0">
                  <a:pos x="0" y="110"/>
                </a:cxn>
                <a:cxn ang="0">
                  <a:pos x="0" y="55"/>
                </a:cxn>
                <a:cxn ang="0">
                  <a:pos x="0" y="0"/>
                </a:cxn>
                <a:cxn ang="0">
                  <a:pos x="10" y="5"/>
                </a:cxn>
                <a:cxn ang="0">
                  <a:pos x="15" y="5"/>
                </a:cxn>
                <a:cxn ang="0">
                  <a:pos x="20" y="10"/>
                </a:cxn>
              </a:cxnLst>
              <a:rect l="0" t="0" r="r" b="b"/>
              <a:pathLst>
                <a:path w="20" h="155">
                  <a:moveTo>
                    <a:pt x="20" y="10"/>
                  </a:moveTo>
                  <a:lnTo>
                    <a:pt x="20" y="155"/>
                  </a:lnTo>
                  <a:lnTo>
                    <a:pt x="15" y="145"/>
                  </a:lnTo>
                  <a:lnTo>
                    <a:pt x="15" y="135"/>
                  </a:lnTo>
                  <a:lnTo>
                    <a:pt x="15" y="125"/>
                  </a:lnTo>
                  <a:lnTo>
                    <a:pt x="10" y="115"/>
                  </a:lnTo>
                  <a:lnTo>
                    <a:pt x="10" y="110"/>
                  </a:lnTo>
                  <a:lnTo>
                    <a:pt x="0" y="110"/>
                  </a:lnTo>
                  <a:lnTo>
                    <a:pt x="0" y="55"/>
                  </a:lnTo>
                  <a:lnTo>
                    <a:pt x="0" y="0"/>
                  </a:lnTo>
                  <a:lnTo>
                    <a:pt x="10" y="5"/>
                  </a:lnTo>
                  <a:lnTo>
                    <a:pt x="15" y="5"/>
                  </a:lnTo>
                  <a:lnTo>
                    <a:pt x="20" y="10"/>
                  </a:lnTo>
                  <a:close/>
                </a:path>
              </a:pathLst>
            </a:custGeom>
            <a:solidFill>
              <a:srgbClr val="000000"/>
            </a:solidFill>
            <a:ln w="0">
              <a:solidFill>
                <a:srgbClr val="000000"/>
              </a:solidFill>
              <a:prstDash val="solid"/>
              <a:round/>
              <a:headEnd/>
              <a:tailEnd/>
            </a:ln>
          </p:spPr>
          <p:txBody>
            <a:bodyPr/>
            <a:lstStyle/>
            <a:p>
              <a:endParaRPr lang="en-US"/>
            </a:p>
          </p:txBody>
        </p:sp>
        <p:sp>
          <p:nvSpPr>
            <p:cNvPr id="4155" name="Freeform 59"/>
            <p:cNvSpPr>
              <a:spLocks/>
            </p:cNvSpPr>
            <p:nvPr/>
          </p:nvSpPr>
          <p:spPr bwMode="auto">
            <a:xfrm>
              <a:off x="800" y="981"/>
              <a:ext cx="311" cy="120"/>
            </a:xfrm>
            <a:custGeom>
              <a:avLst/>
              <a:gdLst/>
              <a:ahLst/>
              <a:cxnLst>
                <a:cxn ang="0">
                  <a:pos x="306" y="0"/>
                </a:cxn>
                <a:cxn ang="0">
                  <a:pos x="311" y="60"/>
                </a:cxn>
                <a:cxn ang="0">
                  <a:pos x="311" y="120"/>
                </a:cxn>
                <a:cxn ang="0">
                  <a:pos x="0" y="35"/>
                </a:cxn>
                <a:cxn ang="0">
                  <a:pos x="101" y="20"/>
                </a:cxn>
                <a:cxn ang="0">
                  <a:pos x="201" y="10"/>
                </a:cxn>
                <a:cxn ang="0">
                  <a:pos x="306" y="0"/>
                </a:cxn>
              </a:cxnLst>
              <a:rect l="0" t="0" r="r" b="b"/>
              <a:pathLst>
                <a:path w="311" h="120">
                  <a:moveTo>
                    <a:pt x="306" y="0"/>
                  </a:moveTo>
                  <a:lnTo>
                    <a:pt x="311" y="60"/>
                  </a:lnTo>
                  <a:lnTo>
                    <a:pt x="311" y="120"/>
                  </a:lnTo>
                  <a:lnTo>
                    <a:pt x="0" y="35"/>
                  </a:lnTo>
                  <a:lnTo>
                    <a:pt x="101" y="20"/>
                  </a:lnTo>
                  <a:lnTo>
                    <a:pt x="201" y="10"/>
                  </a:lnTo>
                  <a:lnTo>
                    <a:pt x="306" y="0"/>
                  </a:lnTo>
                  <a:close/>
                </a:path>
              </a:pathLst>
            </a:custGeom>
            <a:solidFill>
              <a:srgbClr val="404040"/>
            </a:solidFill>
            <a:ln w="0">
              <a:solidFill>
                <a:srgbClr val="404040"/>
              </a:solidFill>
              <a:prstDash val="solid"/>
              <a:round/>
              <a:headEnd/>
              <a:tailEnd/>
            </a:ln>
          </p:spPr>
          <p:txBody>
            <a:bodyPr/>
            <a:lstStyle/>
            <a:p>
              <a:endParaRPr lang="en-US"/>
            </a:p>
          </p:txBody>
        </p:sp>
        <p:sp>
          <p:nvSpPr>
            <p:cNvPr id="4156" name="Freeform 60"/>
            <p:cNvSpPr>
              <a:spLocks/>
            </p:cNvSpPr>
            <p:nvPr/>
          </p:nvSpPr>
          <p:spPr bwMode="auto">
            <a:xfrm>
              <a:off x="0" y="736"/>
              <a:ext cx="380" cy="160"/>
            </a:xfrm>
            <a:custGeom>
              <a:avLst/>
              <a:gdLst/>
              <a:ahLst/>
              <a:cxnLst>
                <a:cxn ang="0">
                  <a:pos x="0" y="55"/>
                </a:cxn>
                <a:cxn ang="0">
                  <a:pos x="380" y="0"/>
                </a:cxn>
                <a:cxn ang="0">
                  <a:pos x="380" y="160"/>
                </a:cxn>
                <a:cxn ang="0">
                  <a:pos x="0" y="55"/>
                </a:cxn>
              </a:cxnLst>
              <a:rect l="0" t="0" r="r" b="b"/>
              <a:pathLst>
                <a:path w="380" h="160">
                  <a:moveTo>
                    <a:pt x="0" y="55"/>
                  </a:moveTo>
                  <a:lnTo>
                    <a:pt x="380" y="0"/>
                  </a:lnTo>
                  <a:lnTo>
                    <a:pt x="380" y="160"/>
                  </a:lnTo>
                  <a:lnTo>
                    <a:pt x="0" y="55"/>
                  </a:lnTo>
                  <a:close/>
                </a:path>
              </a:pathLst>
            </a:custGeom>
            <a:solidFill>
              <a:srgbClr val="404040"/>
            </a:solidFill>
            <a:ln w="0">
              <a:solidFill>
                <a:srgbClr val="404040"/>
              </a:solidFill>
              <a:prstDash val="solid"/>
              <a:round/>
              <a:headEnd/>
              <a:tailEnd/>
            </a:ln>
          </p:spPr>
          <p:txBody>
            <a:bodyPr/>
            <a:lstStyle/>
            <a:p>
              <a:endParaRPr lang="en-US"/>
            </a:p>
          </p:txBody>
        </p:sp>
        <p:sp>
          <p:nvSpPr>
            <p:cNvPr id="4157" name="Freeform 61"/>
            <p:cNvSpPr>
              <a:spLocks/>
            </p:cNvSpPr>
            <p:nvPr/>
          </p:nvSpPr>
          <p:spPr bwMode="auto">
            <a:xfrm>
              <a:off x="380" y="430"/>
              <a:ext cx="661" cy="586"/>
            </a:xfrm>
            <a:custGeom>
              <a:avLst/>
              <a:gdLst/>
              <a:ahLst/>
              <a:cxnLst>
                <a:cxn ang="0">
                  <a:pos x="0" y="306"/>
                </a:cxn>
                <a:cxn ang="0">
                  <a:pos x="0" y="466"/>
                </a:cxn>
                <a:cxn ang="0">
                  <a:pos x="420" y="586"/>
                </a:cxn>
                <a:cxn ang="0">
                  <a:pos x="661" y="556"/>
                </a:cxn>
                <a:cxn ang="0">
                  <a:pos x="661" y="0"/>
                </a:cxn>
                <a:cxn ang="0">
                  <a:pos x="641" y="0"/>
                </a:cxn>
                <a:cxn ang="0">
                  <a:pos x="626" y="0"/>
                </a:cxn>
                <a:cxn ang="0">
                  <a:pos x="616" y="5"/>
                </a:cxn>
                <a:cxn ang="0">
                  <a:pos x="606" y="5"/>
                </a:cxn>
                <a:cxn ang="0">
                  <a:pos x="601" y="5"/>
                </a:cxn>
                <a:cxn ang="0">
                  <a:pos x="190" y="71"/>
                </a:cxn>
                <a:cxn ang="0">
                  <a:pos x="185" y="106"/>
                </a:cxn>
                <a:cxn ang="0">
                  <a:pos x="180" y="146"/>
                </a:cxn>
                <a:cxn ang="0">
                  <a:pos x="180" y="186"/>
                </a:cxn>
                <a:cxn ang="0">
                  <a:pos x="175" y="216"/>
                </a:cxn>
                <a:cxn ang="0">
                  <a:pos x="175" y="226"/>
                </a:cxn>
                <a:cxn ang="0">
                  <a:pos x="175" y="356"/>
                </a:cxn>
                <a:cxn ang="0">
                  <a:pos x="0" y="306"/>
                </a:cxn>
              </a:cxnLst>
              <a:rect l="0" t="0" r="r" b="b"/>
              <a:pathLst>
                <a:path w="661" h="586">
                  <a:moveTo>
                    <a:pt x="0" y="306"/>
                  </a:moveTo>
                  <a:lnTo>
                    <a:pt x="0" y="466"/>
                  </a:lnTo>
                  <a:lnTo>
                    <a:pt x="420" y="586"/>
                  </a:lnTo>
                  <a:lnTo>
                    <a:pt x="661" y="556"/>
                  </a:lnTo>
                  <a:lnTo>
                    <a:pt x="661" y="0"/>
                  </a:lnTo>
                  <a:lnTo>
                    <a:pt x="641" y="0"/>
                  </a:lnTo>
                  <a:lnTo>
                    <a:pt x="626" y="0"/>
                  </a:lnTo>
                  <a:lnTo>
                    <a:pt x="616" y="5"/>
                  </a:lnTo>
                  <a:lnTo>
                    <a:pt x="606" y="5"/>
                  </a:lnTo>
                  <a:lnTo>
                    <a:pt x="601" y="5"/>
                  </a:lnTo>
                  <a:lnTo>
                    <a:pt x="190" y="71"/>
                  </a:lnTo>
                  <a:lnTo>
                    <a:pt x="185" y="106"/>
                  </a:lnTo>
                  <a:lnTo>
                    <a:pt x="180" y="146"/>
                  </a:lnTo>
                  <a:lnTo>
                    <a:pt x="180" y="186"/>
                  </a:lnTo>
                  <a:lnTo>
                    <a:pt x="175" y="216"/>
                  </a:lnTo>
                  <a:lnTo>
                    <a:pt x="175" y="226"/>
                  </a:lnTo>
                  <a:lnTo>
                    <a:pt x="175" y="356"/>
                  </a:lnTo>
                  <a:lnTo>
                    <a:pt x="0" y="306"/>
                  </a:lnTo>
                  <a:close/>
                </a:path>
              </a:pathLst>
            </a:custGeom>
            <a:solidFill>
              <a:srgbClr val="CCCCCC"/>
            </a:solidFill>
            <a:ln w="0">
              <a:solidFill>
                <a:srgbClr val="CCCCCC"/>
              </a:solidFill>
              <a:prstDash val="solid"/>
              <a:round/>
              <a:headEnd/>
              <a:tailEnd/>
            </a:ln>
          </p:spPr>
          <p:txBody>
            <a:bodyPr/>
            <a:lstStyle/>
            <a:p>
              <a:endParaRPr lang="en-US"/>
            </a:p>
          </p:txBody>
        </p:sp>
        <p:sp>
          <p:nvSpPr>
            <p:cNvPr id="4158" name="Freeform 62"/>
            <p:cNvSpPr>
              <a:spLocks/>
            </p:cNvSpPr>
            <p:nvPr/>
          </p:nvSpPr>
          <p:spPr bwMode="auto">
            <a:xfrm>
              <a:off x="880" y="596"/>
              <a:ext cx="46" cy="160"/>
            </a:xfrm>
            <a:custGeom>
              <a:avLst/>
              <a:gdLst/>
              <a:ahLst/>
              <a:cxnLst>
                <a:cxn ang="0">
                  <a:pos x="46" y="125"/>
                </a:cxn>
                <a:cxn ang="0">
                  <a:pos x="26" y="125"/>
                </a:cxn>
                <a:cxn ang="0">
                  <a:pos x="15" y="130"/>
                </a:cxn>
                <a:cxn ang="0">
                  <a:pos x="10" y="135"/>
                </a:cxn>
                <a:cxn ang="0">
                  <a:pos x="5" y="150"/>
                </a:cxn>
                <a:cxn ang="0">
                  <a:pos x="0" y="160"/>
                </a:cxn>
                <a:cxn ang="0">
                  <a:pos x="0" y="5"/>
                </a:cxn>
                <a:cxn ang="0">
                  <a:pos x="46" y="0"/>
                </a:cxn>
                <a:cxn ang="0">
                  <a:pos x="46" y="125"/>
                </a:cxn>
              </a:cxnLst>
              <a:rect l="0" t="0" r="r" b="b"/>
              <a:pathLst>
                <a:path w="46" h="160">
                  <a:moveTo>
                    <a:pt x="46" y="125"/>
                  </a:moveTo>
                  <a:lnTo>
                    <a:pt x="26" y="125"/>
                  </a:lnTo>
                  <a:lnTo>
                    <a:pt x="15" y="130"/>
                  </a:lnTo>
                  <a:lnTo>
                    <a:pt x="10" y="135"/>
                  </a:lnTo>
                  <a:lnTo>
                    <a:pt x="5" y="150"/>
                  </a:lnTo>
                  <a:lnTo>
                    <a:pt x="0" y="160"/>
                  </a:lnTo>
                  <a:lnTo>
                    <a:pt x="0" y="5"/>
                  </a:lnTo>
                  <a:lnTo>
                    <a:pt x="46" y="0"/>
                  </a:lnTo>
                  <a:lnTo>
                    <a:pt x="46" y="125"/>
                  </a:lnTo>
                  <a:close/>
                </a:path>
              </a:pathLst>
            </a:custGeom>
            <a:solidFill>
              <a:srgbClr val="000000"/>
            </a:solidFill>
            <a:ln w="0">
              <a:solidFill>
                <a:srgbClr val="000000"/>
              </a:solidFill>
              <a:prstDash val="solid"/>
              <a:round/>
              <a:headEnd/>
              <a:tailEnd/>
            </a:ln>
          </p:spPr>
          <p:txBody>
            <a:bodyPr/>
            <a:lstStyle/>
            <a:p>
              <a:endParaRPr lang="en-US"/>
            </a:p>
          </p:txBody>
        </p:sp>
        <p:sp>
          <p:nvSpPr>
            <p:cNvPr id="4159" name="Freeform 63"/>
            <p:cNvSpPr>
              <a:spLocks/>
            </p:cNvSpPr>
            <p:nvPr/>
          </p:nvSpPr>
          <p:spPr bwMode="auto">
            <a:xfrm>
              <a:off x="770" y="611"/>
              <a:ext cx="50" cy="155"/>
            </a:xfrm>
            <a:custGeom>
              <a:avLst/>
              <a:gdLst/>
              <a:ahLst/>
              <a:cxnLst>
                <a:cxn ang="0">
                  <a:pos x="50" y="120"/>
                </a:cxn>
                <a:cxn ang="0">
                  <a:pos x="35" y="120"/>
                </a:cxn>
                <a:cxn ang="0">
                  <a:pos x="20" y="125"/>
                </a:cxn>
                <a:cxn ang="0">
                  <a:pos x="10" y="130"/>
                </a:cxn>
                <a:cxn ang="0">
                  <a:pos x="5" y="140"/>
                </a:cxn>
                <a:cxn ang="0">
                  <a:pos x="0" y="155"/>
                </a:cxn>
                <a:cxn ang="0">
                  <a:pos x="0" y="5"/>
                </a:cxn>
                <a:cxn ang="0">
                  <a:pos x="50" y="0"/>
                </a:cxn>
                <a:cxn ang="0">
                  <a:pos x="50" y="120"/>
                </a:cxn>
              </a:cxnLst>
              <a:rect l="0" t="0" r="r" b="b"/>
              <a:pathLst>
                <a:path w="50" h="155">
                  <a:moveTo>
                    <a:pt x="50" y="120"/>
                  </a:moveTo>
                  <a:lnTo>
                    <a:pt x="35" y="120"/>
                  </a:lnTo>
                  <a:lnTo>
                    <a:pt x="20" y="125"/>
                  </a:lnTo>
                  <a:lnTo>
                    <a:pt x="10" y="130"/>
                  </a:lnTo>
                  <a:lnTo>
                    <a:pt x="5" y="140"/>
                  </a:lnTo>
                  <a:lnTo>
                    <a:pt x="0" y="155"/>
                  </a:lnTo>
                  <a:lnTo>
                    <a:pt x="0" y="5"/>
                  </a:lnTo>
                  <a:lnTo>
                    <a:pt x="50" y="0"/>
                  </a:lnTo>
                  <a:lnTo>
                    <a:pt x="50" y="120"/>
                  </a:lnTo>
                  <a:close/>
                </a:path>
              </a:pathLst>
            </a:custGeom>
            <a:solidFill>
              <a:srgbClr val="000000"/>
            </a:solidFill>
            <a:ln w="0">
              <a:solidFill>
                <a:srgbClr val="000000"/>
              </a:solidFill>
              <a:prstDash val="solid"/>
              <a:round/>
              <a:headEnd/>
              <a:tailEnd/>
            </a:ln>
          </p:spPr>
          <p:txBody>
            <a:bodyPr/>
            <a:lstStyle/>
            <a:p>
              <a:endParaRPr lang="en-US"/>
            </a:p>
          </p:txBody>
        </p:sp>
        <p:sp>
          <p:nvSpPr>
            <p:cNvPr id="4160" name="Freeform 64"/>
            <p:cNvSpPr>
              <a:spLocks/>
            </p:cNvSpPr>
            <p:nvPr/>
          </p:nvSpPr>
          <p:spPr bwMode="auto">
            <a:xfrm>
              <a:off x="675" y="621"/>
              <a:ext cx="50" cy="160"/>
            </a:xfrm>
            <a:custGeom>
              <a:avLst/>
              <a:gdLst/>
              <a:ahLst/>
              <a:cxnLst>
                <a:cxn ang="0">
                  <a:pos x="50" y="115"/>
                </a:cxn>
                <a:cxn ang="0">
                  <a:pos x="30" y="115"/>
                </a:cxn>
                <a:cxn ang="0">
                  <a:pos x="20" y="115"/>
                </a:cxn>
                <a:cxn ang="0">
                  <a:pos x="10" y="120"/>
                </a:cxn>
                <a:cxn ang="0">
                  <a:pos x="5" y="130"/>
                </a:cxn>
                <a:cxn ang="0">
                  <a:pos x="0" y="140"/>
                </a:cxn>
                <a:cxn ang="0">
                  <a:pos x="0" y="160"/>
                </a:cxn>
                <a:cxn ang="0">
                  <a:pos x="0" y="5"/>
                </a:cxn>
                <a:cxn ang="0">
                  <a:pos x="50" y="0"/>
                </a:cxn>
                <a:cxn ang="0">
                  <a:pos x="50" y="115"/>
                </a:cxn>
              </a:cxnLst>
              <a:rect l="0" t="0" r="r" b="b"/>
              <a:pathLst>
                <a:path w="50" h="160">
                  <a:moveTo>
                    <a:pt x="50" y="115"/>
                  </a:moveTo>
                  <a:lnTo>
                    <a:pt x="30" y="115"/>
                  </a:lnTo>
                  <a:lnTo>
                    <a:pt x="20" y="115"/>
                  </a:lnTo>
                  <a:lnTo>
                    <a:pt x="10" y="120"/>
                  </a:lnTo>
                  <a:lnTo>
                    <a:pt x="5" y="130"/>
                  </a:lnTo>
                  <a:lnTo>
                    <a:pt x="0" y="140"/>
                  </a:lnTo>
                  <a:lnTo>
                    <a:pt x="0" y="160"/>
                  </a:lnTo>
                  <a:lnTo>
                    <a:pt x="0" y="5"/>
                  </a:lnTo>
                  <a:lnTo>
                    <a:pt x="50" y="0"/>
                  </a:lnTo>
                  <a:lnTo>
                    <a:pt x="50" y="115"/>
                  </a:lnTo>
                  <a:close/>
                </a:path>
              </a:pathLst>
            </a:custGeom>
            <a:solidFill>
              <a:srgbClr val="000000"/>
            </a:solidFill>
            <a:ln w="0">
              <a:solidFill>
                <a:srgbClr val="000000"/>
              </a:solidFill>
              <a:prstDash val="solid"/>
              <a:round/>
              <a:headEnd/>
              <a:tailEnd/>
            </a:ln>
          </p:spPr>
          <p:txBody>
            <a:bodyPr/>
            <a:lstStyle/>
            <a:p>
              <a:endParaRPr lang="en-US"/>
            </a:p>
          </p:txBody>
        </p:sp>
      </p:grpSp>
      <p:sp>
        <p:nvSpPr>
          <p:cNvPr id="2" name="TextBox 1"/>
          <p:cNvSpPr txBox="1"/>
          <p:nvPr/>
        </p:nvSpPr>
        <p:spPr>
          <a:xfrm>
            <a:off x="4247963" y="2096852"/>
            <a:ext cx="4664547" cy="923330"/>
          </a:xfrm>
          <a:prstGeom prst="rect">
            <a:avLst/>
          </a:prstGeom>
          <a:noFill/>
        </p:spPr>
        <p:txBody>
          <a:bodyPr wrap="none" rtlCol="0">
            <a:spAutoFit/>
          </a:bodyPr>
          <a:lstStyle/>
          <a:p>
            <a:r>
              <a:rPr lang="en-US" sz="1800" dirty="0" smtClean="0"/>
              <a:t>Presented by: HSC Unrestricted Accounting</a:t>
            </a:r>
          </a:p>
          <a:p>
            <a:r>
              <a:rPr lang="en-US" sz="1800" dirty="0" smtClean="0"/>
              <a:t>John Brandt, Manager</a:t>
            </a:r>
          </a:p>
          <a:p>
            <a:r>
              <a:rPr lang="en-US" sz="1800" dirty="0" smtClean="0"/>
              <a:t>Stacie Hurley, Accounts Receivable Coordinator</a:t>
            </a:r>
            <a:endParaRPr lang="en-US" sz="1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7" name="Rectangle 5"/>
          <p:cNvSpPr>
            <a:spLocks noGrp="1" noChangeArrowheads="1"/>
          </p:cNvSpPr>
          <p:nvPr>
            <p:ph idx="1"/>
          </p:nvPr>
        </p:nvSpPr>
        <p:spPr>
          <a:xfrm>
            <a:off x="935596" y="260648"/>
            <a:ext cx="7772400" cy="1008113"/>
          </a:xfrm>
        </p:spPr>
        <p:txBody>
          <a:bodyPr/>
          <a:lstStyle/>
          <a:p>
            <a:r>
              <a:rPr lang="en-US" b="1" dirty="0" smtClean="0"/>
              <a:t>Document Search Data Base – How to Use it</a:t>
            </a:r>
            <a:endParaRPr lang="en-US" dirty="0"/>
          </a:p>
        </p:txBody>
      </p:sp>
      <p:sp>
        <p:nvSpPr>
          <p:cNvPr id="5" name="Slide Number Placeholder 5"/>
          <p:cNvSpPr>
            <a:spLocks noGrp="1"/>
          </p:cNvSpPr>
          <p:nvPr>
            <p:ph type="sldNum" sz="quarter" idx="12"/>
          </p:nvPr>
        </p:nvSpPr>
        <p:spPr/>
        <p:txBody>
          <a:bodyPr/>
          <a:lstStyle/>
          <a:p>
            <a:pPr lvl="1"/>
            <a:fld id="{CCEDDD21-92D5-4F3D-A908-326731C92720}" type="slidenum">
              <a:rPr lang="en-US"/>
              <a:pPr lvl="1"/>
              <a:t>10</a:t>
            </a:fld>
            <a:endParaRPr lang="en-US">
              <a:latin typeface="Times New Roman" pitchFamily="18" charset="0"/>
            </a:endParaRPr>
          </a:p>
        </p:txBody>
      </p:sp>
      <p:pic>
        <p:nvPicPr>
          <p:cNvPr id="2" name="Picture 1"/>
          <p:cNvPicPr>
            <a:picLocks noChangeAspect="1"/>
          </p:cNvPicPr>
          <p:nvPr/>
        </p:nvPicPr>
        <p:blipFill>
          <a:blip r:embed="rId3"/>
          <a:stretch>
            <a:fillRect/>
          </a:stretch>
        </p:blipFill>
        <p:spPr>
          <a:xfrm>
            <a:off x="1166812" y="1124744"/>
            <a:ext cx="6810375" cy="4391025"/>
          </a:xfrm>
          <a:prstGeom prst="rect">
            <a:avLst/>
          </a:prstGeom>
        </p:spPr>
      </p:pic>
      <p:sp>
        <p:nvSpPr>
          <p:cNvPr id="6" name="Oval 5"/>
          <p:cNvSpPr/>
          <p:nvPr/>
        </p:nvSpPr>
        <p:spPr bwMode="auto">
          <a:xfrm>
            <a:off x="5940152" y="2744924"/>
            <a:ext cx="1857015" cy="396410"/>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7" name="Straight Connector 6"/>
          <p:cNvCxnSpPr/>
          <p:nvPr/>
        </p:nvCxnSpPr>
        <p:spPr bwMode="auto">
          <a:xfrm>
            <a:off x="1475656" y="4977172"/>
            <a:ext cx="3636404" cy="0"/>
          </a:xfrm>
          <a:prstGeom prst="line">
            <a:avLst/>
          </a:prstGeom>
          <a:solidFill>
            <a:schemeClr val="accent1"/>
          </a:solidFill>
          <a:ln w="28575" cap="flat" cmpd="sng" algn="ctr">
            <a:solidFill>
              <a:srgbClr val="FF0000"/>
            </a:solidFill>
            <a:prstDash val="solid"/>
            <a:round/>
            <a:headEnd type="none" w="sm" len="sm"/>
            <a:tailEnd type="none" w="sm" len="sm"/>
          </a:ln>
          <a:effectLst/>
        </p:spPr>
      </p:cxnSp>
      <p:sp>
        <p:nvSpPr>
          <p:cNvPr id="3" name="Rectangle 2"/>
          <p:cNvSpPr/>
          <p:nvPr/>
        </p:nvSpPr>
        <p:spPr bwMode="auto">
          <a:xfrm>
            <a:off x="1223627" y="5735862"/>
            <a:ext cx="6753559" cy="828092"/>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If</a:t>
            </a:r>
            <a:r>
              <a:rPr kumimoji="0" lang="en-US" sz="2400" b="0" i="0" u="none" strike="noStrike" cap="none" normalizeH="0" dirty="0" smtClean="0">
                <a:ln>
                  <a:noFill/>
                </a:ln>
                <a:solidFill>
                  <a:schemeClr val="tx1"/>
                </a:solidFill>
                <a:effectLst/>
                <a:latin typeface="Times New Roman" pitchFamily="18" charset="0"/>
              </a:rPr>
              <a:t> HSC has not received the documents, there will be no search results</a:t>
            </a: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12040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683568" y="296652"/>
            <a:ext cx="8080375" cy="1143000"/>
          </a:xfrm>
        </p:spPr>
        <p:txBody>
          <a:bodyPr/>
          <a:lstStyle/>
          <a:p>
            <a:r>
              <a:rPr lang="en-US" dirty="0" smtClean="0"/>
              <a:t>Tracking the whereabouts of your DPI:</a:t>
            </a:r>
            <a:endParaRPr lang="en-US" dirty="0"/>
          </a:p>
        </p:txBody>
      </p:sp>
      <p:sp>
        <p:nvSpPr>
          <p:cNvPr id="9221" name="Rectangle 5"/>
          <p:cNvSpPr>
            <a:spLocks noGrp="1" noChangeArrowheads="1"/>
          </p:cNvSpPr>
          <p:nvPr>
            <p:ph idx="1"/>
          </p:nvPr>
        </p:nvSpPr>
        <p:spPr>
          <a:xfrm>
            <a:off x="107504" y="1844824"/>
            <a:ext cx="7920880" cy="4752528"/>
          </a:xfrm>
        </p:spPr>
        <p:txBody>
          <a:bodyPr/>
          <a:lstStyle/>
          <a:p>
            <a:pPr marL="0" indent="0">
              <a:buNone/>
            </a:pPr>
            <a:r>
              <a:rPr lang="en-US" dirty="0" smtClean="0"/>
              <a:t>If database search shows no                     search results, then:</a:t>
            </a:r>
          </a:p>
          <a:p>
            <a:r>
              <a:rPr lang="en-US" sz="2800" dirty="0" smtClean="0"/>
              <a:t>The core office has not received the DPI</a:t>
            </a:r>
          </a:p>
          <a:p>
            <a:r>
              <a:rPr lang="en-US" sz="2800" dirty="0" smtClean="0"/>
              <a:t>Use Banner form FOIAPPH (document      history) to see if the DPI was disapproved</a:t>
            </a:r>
          </a:p>
          <a:p>
            <a:r>
              <a:rPr lang="en-US" sz="2800" dirty="0"/>
              <a:t>Use Banner form FOAAINP to see what </a:t>
            </a:r>
            <a:r>
              <a:rPr lang="en-US" sz="2800" dirty="0" smtClean="0"/>
              <a:t>queue </a:t>
            </a:r>
            <a:r>
              <a:rPr lang="en-US" sz="2800" dirty="0"/>
              <a:t>or queues still need </a:t>
            </a:r>
            <a:r>
              <a:rPr lang="en-US" sz="2800" dirty="0" smtClean="0"/>
              <a:t>approval; perhaps a Department Banner Approver has the DPI/backup</a:t>
            </a:r>
          </a:p>
          <a:p>
            <a:r>
              <a:rPr lang="en-US" sz="2800" dirty="0" smtClean="0"/>
              <a:t>Check with your Department approver who signs the DPI to see if that person still has the DPI/backup</a:t>
            </a:r>
            <a:endParaRPr lang="en-US" sz="2800" dirty="0"/>
          </a:p>
          <a:p>
            <a:pPr marL="0" indent="0">
              <a:buNone/>
            </a:pPr>
            <a:endParaRPr lang="en-US" sz="2800" dirty="0" smtClean="0"/>
          </a:p>
        </p:txBody>
      </p:sp>
      <p:sp>
        <p:nvSpPr>
          <p:cNvPr id="5" name="Slide Number Placeholder 5"/>
          <p:cNvSpPr>
            <a:spLocks noGrp="1"/>
          </p:cNvSpPr>
          <p:nvPr>
            <p:ph type="sldNum" sz="quarter" idx="12"/>
          </p:nvPr>
        </p:nvSpPr>
        <p:spPr/>
        <p:txBody>
          <a:bodyPr/>
          <a:lstStyle/>
          <a:p>
            <a:pPr lvl="1"/>
            <a:fld id="{72F10DB8-2FE2-4C0E-89F9-8C39D1024FDE}" type="slidenum">
              <a:rPr lang="en-US"/>
              <a:pPr lvl="1"/>
              <a:t>11</a:t>
            </a:fld>
            <a:endParaRPr lang="en-US">
              <a:latin typeface="Times New Roman" pitchFamily="18" charset="0"/>
            </a:endParaRPr>
          </a:p>
        </p:txBody>
      </p:sp>
    </p:spTree>
    <p:extLst>
      <p:ext uri="{BB962C8B-B14F-4D97-AF65-F5344CB8AC3E}">
        <p14:creationId xmlns:p14="http://schemas.microsoft.com/office/powerpoint/2010/main" val="825679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82625" y="404664"/>
            <a:ext cx="8080375" cy="1143000"/>
          </a:xfrm>
        </p:spPr>
        <p:txBody>
          <a:bodyPr/>
          <a:lstStyle/>
          <a:p>
            <a:pPr algn="ctr"/>
            <a:r>
              <a:rPr lang="en-US" dirty="0" smtClean="0"/>
              <a:t>HSC UA Review and Approval: </a:t>
            </a:r>
            <a:br>
              <a:rPr lang="en-US" dirty="0" smtClean="0"/>
            </a:br>
            <a:r>
              <a:rPr lang="en-US" dirty="0" smtClean="0"/>
              <a:t>The Big Picture</a:t>
            </a:r>
            <a:endParaRPr lang="en-US" dirty="0"/>
          </a:p>
        </p:txBody>
      </p:sp>
      <p:sp>
        <p:nvSpPr>
          <p:cNvPr id="6149" name="Rectangle 5"/>
          <p:cNvSpPr>
            <a:spLocks noGrp="1" noChangeArrowheads="1"/>
          </p:cNvSpPr>
          <p:nvPr>
            <p:ph idx="1"/>
          </p:nvPr>
        </p:nvSpPr>
        <p:spPr>
          <a:xfrm>
            <a:off x="682625" y="1924224"/>
            <a:ext cx="7772400" cy="4709132"/>
          </a:xfrm>
        </p:spPr>
        <p:txBody>
          <a:bodyPr/>
          <a:lstStyle/>
          <a:p>
            <a:pPr marL="0" indent="0">
              <a:buNone/>
            </a:pPr>
            <a:endParaRPr lang="en-US" dirty="0"/>
          </a:p>
          <a:p>
            <a:pPr marL="0" indent="0">
              <a:buNone/>
            </a:pPr>
            <a:endParaRPr lang="en-US" dirty="0"/>
          </a:p>
        </p:txBody>
      </p:sp>
      <p:sp>
        <p:nvSpPr>
          <p:cNvPr id="5" name="Slide Number Placeholder 5"/>
          <p:cNvSpPr>
            <a:spLocks noGrp="1"/>
          </p:cNvSpPr>
          <p:nvPr>
            <p:ph type="sldNum" sz="quarter" idx="12"/>
          </p:nvPr>
        </p:nvSpPr>
        <p:spPr/>
        <p:txBody>
          <a:bodyPr/>
          <a:lstStyle/>
          <a:p>
            <a:pPr lvl="1"/>
            <a:fld id="{AE00B8D8-3381-47AF-820F-57129568A724}" type="slidenum">
              <a:rPr lang="en-US"/>
              <a:pPr lvl="1"/>
              <a:t>12</a:t>
            </a:fld>
            <a:endParaRPr lang="en-US">
              <a:latin typeface="Times New Roman" pitchFamily="18" charset="0"/>
            </a:endParaRPr>
          </a:p>
        </p:txBody>
      </p:sp>
      <p:pic>
        <p:nvPicPr>
          <p:cNvPr id="3" name="Picture 2"/>
          <p:cNvPicPr>
            <a:picLocks noChangeAspect="1"/>
          </p:cNvPicPr>
          <p:nvPr/>
        </p:nvPicPr>
        <p:blipFill>
          <a:blip r:embed="rId3"/>
          <a:stretch>
            <a:fillRect/>
          </a:stretch>
        </p:blipFill>
        <p:spPr>
          <a:xfrm>
            <a:off x="1489645" y="1700808"/>
            <a:ext cx="6565330" cy="5157192"/>
          </a:xfrm>
          <a:prstGeom prst="rect">
            <a:avLst/>
          </a:prstGeom>
        </p:spPr>
      </p:pic>
    </p:spTree>
    <p:extLst>
      <p:ext uri="{BB962C8B-B14F-4D97-AF65-F5344CB8AC3E}">
        <p14:creationId xmlns:p14="http://schemas.microsoft.com/office/powerpoint/2010/main" val="4101398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719572" y="152636"/>
            <a:ext cx="8080375" cy="1143000"/>
          </a:xfrm>
        </p:spPr>
        <p:txBody>
          <a:bodyPr/>
          <a:lstStyle/>
          <a:p>
            <a:r>
              <a:rPr lang="en-US" sz="4000" dirty="0" smtClean="0"/>
              <a:t>Approval Process – What Reviewers look for:</a:t>
            </a:r>
            <a:endParaRPr lang="en-US" sz="4000" dirty="0"/>
          </a:p>
        </p:txBody>
      </p:sp>
      <p:sp>
        <p:nvSpPr>
          <p:cNvPr id="9221" name="Rectangle 5"/>
          <p:cNvSpPr>
            <a:spLocks noGrp="1" noChangeArrowheads="1"/>
          </p:cNvSpPr>
          <p:nvPr>
            <p:ph idx="1"/>
          </p:nvPr>
        </p:nvSpPr>
        <p:spPr>
          <a:xfrm>
            <a:off x="0" y="1844824"/>
            <a:ext cx="7772400" cy="5076564"/>
          </a:xfrm>
        </p:spPr>
        <p:txBody>
          <a:bodyPr/>
          <a:lstStyle/>
          <a:p>
            <a:r>
              <a:rPr lang="en-US" dirty="0" smtClean="0"/>
              <a:t>“Eyeball the DPI” for correctness</a:t>
            </a:r>
            <a:endParaRPr lang="en-US" dirty="0"/>
          </a:p>
          <a:p>
            <a:pPr lvl="1"/>
            <a:r>
              <a:rPr lang="en-US" dirty="0" smtClean="0"/>
              <a:t>Payee type</a:t>
            </a:r>
          </a:p>
          <a:p>
            <a:pPr lvl="1"/>
            <a:r>
              <a:rPr lang="en-US" dirty="0" smtClean="0"/>
              <a:t>Payment/Reimbursement type</a:t>
            </a:r>
          </a:p>
          <a:p>
            <a:pPr lvl="1"/>
            <a:r>
              <a:rPr lang="en-US" dirty="0" smtClean="0"/>
              <a:t>Account Code</a:t>
            </a:r>
          </a:p>
          <a:p>
            <a:pPr lvl="1"/>
            <a:r>
              <a:rPr lang="en-US" dirty="0"/>
              <a:t>Travel return date or date of receipt for goods</a:t>
            </a:r>
          </a:p>
          <a:p>
            <a:pPr lvl="1"/>
            <a:r>
              <a:rPr lang="en-US" dirty="0" smtClean="0"/>
              <a:t>Per diem rate and number of meals</a:t>
            </a:r>
          </a:p>
          <a:p>
            <a:pPr lvl="1"/>
            <a:r>
              <a:rPr lang="en-US" dirty="0" smtClean="0"/>
              <a:t>Mileage rate calculation</a:t>
            </a:r>
          </a:p>
          <a:p>
            <a:pPr lvl="1"/>
            <a:r>
              <a:rPr lang="en-US" dirty="0" smtClean="0"/>
              <a:t>Appropriate signatures</a:t>
            </a:r>
          </a:p>
          <a:p>
            <a:pPr lvl="1"/>
            <a:r>
              <a:rPr lang="en-US" dirty="0" smtClean="0"/>
              <a:t>Original documents match other listed expenses like lodging or shuttle/taxi</a:t>
            </a:r>
          </a:p>
        </p:txBody>
      </p:sp>
      <p:sp>
        <p:nvSpPr>
          <p:cNvPr id="5" name="Slide Number Placeholder 5"/>
          <p:cNvSpPr>
            <a:spLocks noGrp="1"/>
          </p:cNvSpPr>
          <p:nvPr>
            <p:ph type="sldNum" sz="quarter" idx="12"/>
          </p:nvPr>
        </p:nvSpPr>
        <p:spPr/>
        <p:txBody>
          <a:bodyPr/>
          <a:lstStyle/>
          <a:p>
            <a:pPr lvl="1"/>
            <a:fld id="{72F10DB8-2FE2-4C0E-89F9-8C39D1024FDE}" type="slidenum">
              <a:rPr lang="en-US"/>
              <a:pPr lvl="1"/>
              <a:t>13</a:t>
            </a:fld>
            <a:endParaRPr lang="en-US">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2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683568" y="296652"/>
            <a:ext cx="8080375" cy="1143000"/>
          </a:xfrm>
        </p:spPr>
        <p:txBody>
          <a:bodyPr/>
          <a:lstStyle/>
          <a:p>
            <a:r>
              <a:rPr lang="en-US" dirty="0" smtClean="0"/>
              <a:t>Approval Process – What Reviewers look for:</a:t>
            </a:r>
            <a:endParaRPr lang="en-US" dirty="0"/>
          </a:p>
        </p:txBody>
      </p:sp>
      <p:sp>
        <p:nvSpPr>
          <p:cNvPr id="9221" name="Rectangle 5"/>
          <p:cNvSpPr>
            <a:spLocks noGrp="1" noChangeArrowheads="1"/>
          </p:cNvSpPr>
          <p:nvPr>
            <p:ph idx="1"/>
          </p:nvPr>
        </p:nvSpPr>
        <p:spPr>
          <a:xfrm>
            <a:off x="71500" y="1700808"/>
            <a:ext cx="8059489" cy="5076564"/>
          </a:xfrm>
        </p:spPr>
        <p:txBody>
          <a:bodyPr/>
          <a:lstStyle/>
          <a:p>
            <a:pPr marL="0" indent="0">
              <a:buNone/>
            </a:pPr>
            <a:r>
              <a:rPr lang="en-US" dirty="0" smtClean="0"/>
              <a:t>Is the DPI taxable per guidelines                     of UNM’s IRS Accountable Plan?</a:t>
            </a:r>
          </a:p>
          <a:p>
            <a:pPr marL="0" indent="0">
              <a:buNone/>
            </a:pPr>
            <a:endParaRPr lang="en-US" sz="1000" dirty="0" smtClean="0"/>
          </a:p>
          <a:p>
            <a:r>
              <a:rPr lang="en-US" dirty="0" smtClean="0"/>
              <a:t>60 days is calculated:</a:t>
            </a:r>
          </a:p>
          <a:p>
            <a:pPr marL="573088">
              <a:buFont typeface="Wingdings" panose="05000000000000000000" pitchFamily="2" charset="2"/>
              <a:buChar char="Ø"/>
            </a:pPr>
            <a:r>
              <a:rPr lang="en-US" dirty="0" smtClean="0"/>
              <a:t>date when DPI received in core office</a:t>
            </a:r>
          </a:p>
          <a:p>
            <a:pPr marL="576263" indent="-347663">
              <a:buFont typeface="Wingdings" panose="05000000000000000000" pitchFamily="2" charset="2"/>
              <a:buChar char="Ø"/>
            </a:pPr>
            <a:r>
              <a:rPr lang="en-US" dirty="0"/>
              <a:t>d</a:t>
            </a:r>
            <a:r>
              <a:rPr lang="en-US" dirty="0" smtClean="0"/>
              <a:t>ate of return for travel</a:t>
            </a:r>
          </a:p>
          <a:p>
            <a:pPr marL="576263" indent="-347663">
              <a:buFont typeface="Wingdings" panose="05000000000000000000" pitchFamily="2" charset="2"/>
              <a:buChar char="Ø"/>
            </a:pPr>
            <a:r>
              <a:rPr lang="en-US" dirty="0"/>
              <a:t>d</a:t>
            </a:r>
            <a:r>
              <a:rPr lang="en-US" dirty="0" smtClean="0"/>
              <a:t>ate of receipt for goods or other type</a:t>
            </a:r>
            <a:endParaRPr lang="en-US" dirty="0"/>
          </a:p>
          <a:p>
            <a:pPr marL="627063" lvl="1" indent="-398463"/>
            <a:r>
              <a:rPr lang="en-US" dirty="0" smtClean="0"/>
              <a:t>Must be approvable, or still taxable after 60 days</a:t>
            </a:r>
          </a:p>
          <a:p>
            <a:pPr marL="576263" lvl="1" indent="-347663"/>
            <a:r>
              <a:rPr lang="en-US" dirty="0" smtClean="0"/>
              <a:t>DPI taxable if still in </a:t>
            </a:r>
            <a:r>
              <a:rPr lang="en-US" dirty="0" err="1" smtClean="0"/>
              <a:t>Dept’s</a:t>
            </a:r>
            <a:r>
              <a:rPr lang="en-US" dirty="0" smtClean="0"/>
              <a:t> queue after 60 days</a:t>
            </a:r>
            <a:endParaRPr lang="en-US" dirty="0"/>
          </a:p>
          <a:p>
            <a:pPr marL="228600" lvl="1" indent="0">
              <a:buNone/>
            </a:pPr>
            <a:r>
              <a:rPr lang="en-US" sz="2400" i="1" dirty="0"/>
              <a:t>Recommend </a:t>
            </a:r>
            <a:r>
              <a:rPr lang="en-US" sz="2400" i="1" dirty="0" smtClean="0"/>
              <a:t>review the Accountable Plan guideline </a:t>
            </a:r>
            <a:r>
              <a:rPr lang="en-US" sz="2400" i="1" dirty="0"/>
              <a:t>at </a:t>
            </a:r>
            <a:r>
              <a:rPr lang="en-US" sz="2400" i="1" dirty="0">
                <a:hlinkClick r:id="rId3"/>
              </a:rPr>
              <a:t>http://</a:t>
            </a:r>
            <a:r>
              <a:rPr lang="en-US" sz="2400" i="1" dirty="0" smtClean="0">
                <a:hlinkClick r:id="rId3"/>
              </a:rPr>
              <a:t>ua.unm.edu/accountable-plan-requirements.html</a:t>
            </a:r>
            <a:endParaRPr lang="en-US" sz="2400" i="1" dirty="0" smtClean="0"/>
          </a:p>
          <a:p>
            <a:pPr marL="228600" lvl="1" indent="0">
              <a:buNone/>
            </a:pPr>
            <a:endParaRPr lang="en-US" sz="2400" i="1" dirty="0" smtClean="0"/>
          </a:p>
        </p:txBody>
      </p:sp>
      <p:sp>
        <p:nvSpPr>
          <p:cNvPr id="5" name="Slide Number Placeholder 5"/>
          <p:cNvSpPr>
            <a:spLocks noGrp="1"/>
          </p:cNvSpPr>
          <p:nvPr>
            <p:ph type="sldNum" sz="quarter" idx="12"/>
          </p:nvPr>
        </p:nvSpPr>
        <p:spPr/>
        <p:txBody>
          <a:bodyPr/>
          <a:lstStyle/>
          <a:p>
            <a:pPr lvl="1"/>
            <a:fld id="{72F10DB8-2FE2-4C0E-89F9-8C39D1024FDE}" type="slidenum">
              <a:rPr lang="en-US"/>
              <a:pPr lvl="1"/>
              <a:t>14</a:t>
            </a:fld>
            <a:endParaRPr lang="en-US">
              <a:latin typeface="Times New Roman" pitchFamily="18" charset="0"/>
            </a:endParaRPr>
          </a:p>
        </p:txBody>
      </p:sp>
    </p:spTree>
    <p:extLst>
      <p:ext uri="{BB962C8B-B14F-4D97-AF65-F5344CB8AC3E}">
        <p14:creationId xmlns:p14="http://schemas.microsoft.com/office/powerpoint/2010/main" val="3449063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en-US" dirty="0" smtClean="0"/>
              <a:t>Approval Process – What Reviewers look for:</a:t>
            </a:r>
            <a:endParaRPr lang="en-US" dirty="0"/>
          </a:p>
        </p:txBody>
      </p:sp>
      <p:sp>
        <p:nvSpPr>
          <p:cNvPr id="9221" name="Rectangle 5"/>
          <p:cNvSpPr>
            <a:spLocks noGrp="1" noChangeArrowheads="1"/>
          </p:cNvSpPr>
          <p:nvPr>
            <p:ph idx="1"/>
          </p:nvPr>
        </p:nvSpPr>
        <p:spPr>
          <a:xfrm>
            <a:off x="704347" y="2016155"/>
            <a:ext cx="7772400" cy="4806919"/>
          </a:xfrm>
        </p:spPr>
        <p:txBody>
          <a:bodyPr/>
          <a:lstStyle/>
          <a:p>
            <a:r>
              <a:rPr lang="en-US" dirty="0" smtClean="0"/>
              <a:t>Payee Type</a:t>
            </a:r>
          </a:p>
          <a:p>
            <a:pPr lvl="1"/>
            <a:r>
              <a:rPr lang="en-US" dirty="0" smtClean="0"/>
              <a:t>Anytime the selection is “Foreign                         Individual or Foreign Company, the                       DPI must first go to Taxation</a:t>
            </a:r>
          </a:p>
          <a:p>
            <a:pPr lvl="1"/>
            <a:r>
              <a:rPr lang="en-US" dirty="0" smtClean="0"/>
              <a:t>Call Taxation for advice if needed</a:t>
            </a:r>
            <a:endParaRPr lang="en-US" dirty="0"/>
          </a:p>
          <a:p>
            <a:r>
              <a:rPr lang="en-US" dirty="0" smtClean="0"/>
              <a:t>Most Payees are:</a:t>
            </a:r>
          </a:p>
          <a:p>
            <a:pPr lvl="1"/>
            <a:r>
              <a:rPr lang="en-US" dirty="0" smtClean="0"/>
              <a:t>UNM Employee</a:t>
            </a:r>
          </a:p>
          <a:p>
            <a:pPr lvl="1"/>
            <a:r>
              <a:rPr lang="en-US" dirty="0" smtClean="0"/>
              <a:t>US Individual or US Company</a:t>
            </a:r>
            <a:endParaRPr lang="en-US" dirty="0"/>
          </a:p>
        </p:txBody>
      </p:sp>
      <p:sp>
        <p:nvSpPr>
          <p:cNvPr id="5" name="Slide Number Placeholder 5"/>
          <p:cNvSpPr>
            <a:spLocks noGrp="1"/>
          </p:cNvSpPr>
          <p:nvPr>
            <p:ph type="sldNum" sz="quarter" idx="12"/>
          </p:nvPr>
        </p:nvSpPr>
        <p:spPr/>
        <p:txBody>
          <a:bodyPr/>
          <a:lstStyle/>
          <a:p>
            <a:pPr lvl="1"/>
            <a:fld id="{72F10DB8-2FE2-4C0E-89F9-8C39D1024FDE}" type="slidenum">
              <a:rPr lang="en-US"/>
              <a:pPr lvl="1"/>
              <a:t>15</a:t>
            </a:fld>
            <a:endParaRPr lang="en-US">
              <a:latin typeface="Times New Roman" pitchFamily="18" charset="0"/>
            </a:endParaRPr>
          </a:p>
        </p:txBody>
      </p:sp>
    </p:spTree>
    <p:extLst>
      <p:ext uri="{BB962C8B-B14F-4D97-AF65-F5344CB8AC3E}">
        <p14:creationId xmlns:p14="http://schemas.microsoft.com/office/powerpoint/2010/main" val="1127959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683568" y="332656"/>
            <a:ext cx="8080375" cy="1143000"/>
          </a:xfrm>
        </p:spPr>
        <p:txBody>
          <a:bodyPr/>
          <a:lstStyle/>
          <a:p>
            <a:r>
              <a:rPr lang="en-US" dirty="0" smtClean="0"/>
              <a:t>Approval Process – What Reviewers look for:</a:t>
            </a:r>
            <a:endParaRPr lang="en-US" dirty="0"/>
          </a:p>
        </p:txBody>
      </p:sp>
      <p:sp>
        <p:nvSpPr>
          <p:cNvPr id="9221" name="Rectangle 5"/>
          <p:cNvSpPr>
            <a:spLocks noGrp="1" noChangeArrowheads="1"/>
          </p:cNvSpPr>
          <p:nvPr>
            <p:ph idx="1"/>
          </p:nvPr>
        </p:nvSpPr>
        <p:spPr>
          <a:xfrm>
            <a:off x="467544" y="1880828"/>
            <a:ext cx="7772400" cy="4648560"/>
          </a:xfrm>
        </p:spPr>
        <p:txBody>
          <a:bodyPr>
            <a:normAutofit fontScale="92500" lnSpcReduction="10000"/>
          </a:bodyPr>
          <a:lstStyle/>
          <a:p>
            <a:r>
              <a:rPr lang="en-US" dirty="0" smtClean="0"/>
              <a:t>Payment/Reimbursement Type</a:t>
            </a:r>
          </a:p>
          <a:p>
            <a:pPr lvl="1"/>
            <a:r>
              <a:rPr lang="en-US" dirty="0" smtClean="0"/>
              <a:t>Select the correct type </a:t>
            </a:r>
          </a:p>
          <a:p>
            <a:pPr lvl="1"/>
            <a:r>
              <a:rPr lang="en-US" dirty="0" smtClean="0"/>
              <a:t>Most departments use only a few types:</a:t>
            </a:r>
          </a:p>
          <a:p>
            <a:pPr lvl="2"/>
            <a:r>
              <a:rPr lang="en-US" dirty="0" smtClean="0"/>
              <a:t>Conference Registrations</a:t>
            </a:r>
          </a:p>
          <a:p>
            <a:pPr lvl="2"/>
            <a:r>
              <a:rPr lang="en-US" dirty="0" smtClean="0"/>
              <a:t>Dues, Fees</a:t>
            </a:r>
          </a:p>
          <a:p>
            <a:pPr lvl="2"/>
            <a:r>
              <a:rPr lang="en-US" dirty="0" smtClean="0"/>
              <a:t>Goods</a:t>
            </a:r>
          </a:p>
          <a:p>
            <a:pPr lvl="2"/>
            <a:r>
              <a:rPr lang="en-US" dirty="0" smtClean="0"/>
              <a:t>Moving Expenses</a:t>
            </a:r>
          </a:p>
          <a:p>
            <a:pPr lvl="2"/>
            <a:r>
              <a:rPr lang="en-US" dirty="0" smtClean="0"/>
              <a:t>Participant Fees</a:t>
            </a:r>
          </a:p>
          <a:p>
            <a:pPr lvl="2"/>
            <a:r>
              <a:rPr lang="en-US" dirty="0" smtClean="0"/>
              <a:t>Travel</a:t>
            </a:r>
          </a:p>
          <a:p>
            <a:pPr marL="914400" lvl="2" indent="0">
              <a:buNone/>
            </a:pPr>
            <a:endParaRPr lang="en-US" dirty="0" smtClean="0"/>
          </a:p>
          <a:p>
            <a:pPr marL="457200" lvl="2" indent="0">
              <a:buNone/>
            </a:pPr>
            <a:r>
              <a:rPr lang="en-US" i="1" dirty="0"/>
              <a:t>Recommend </a:t>
            </a:r>
            <a:r>
              <a:rPr lang="en-US" i="1" dirty="0" smtClean="0"/>
              <a:t>review </a:t>
            </a:r>
            <a:r>
              <a:rPr lang="en-US" i="1" u="sng" dirty="0" smtClean="0"/>
              <a:t>Types </a:t>
            </a:r>
            <a:r>
              <a:rPr lang="en-US" i="1" u="sng" dirty="0"/>
              <a:t>of Payments that are Allowed on a </a:t>
            </a:r>
            <a:r>
              <a:rPr lang="en-US" i="1" u="sng" dirty="0" smtClean="0"/>
              <a:t>DPEZ</a:t>
            </a:r>
            <a:r>
              <a:rPr lang="en-US" dirty="0"/>
              <a:t> at </a:t>
            </a:r>
            <a:r>
              <a:rPr lang="en-US" dirty="0">
                <a:hlinkClick r:id="rId3"/>
              </a:rPr>
              <a:t>http://</a:t>
            </a:r>
            <a:r>
              <a:rPr lang="en-US" dirty="0" smtClean="0">
                <a:hlinkClick r:id="rId3"/>
              </a:rPr>
              <a:t>ua.unm.edu/dpez%20payment%20types.html</a:t>
            </a:r>
            <a:endParaRPr lang="en-US" dirty="0" smtClean="0"/>
          </a:p>
          <a:p>
            <a:pPr marL="457200" lvl="2" indent="0">
              <a:buNone/>
            </a:pPr>
            <a:endParaRPr lang="en-US" i="1" u="sng" dirty="0"/>
          </a:p>
          <a:p>
            <a:pPr marL="0" indent="0">
              <a:buNone/>
            </a:pPr>
            <a:endParaRPr lang="en-US" dirty="0"/>
          </a:p>
        </p:txBody>
      </p:sp>
      <p:sp>
        <p:nvSpPr>
          <p:cNvPr id="5" name="Slide Number Placeholder 5"/>
          <p:cNvSpPr>
            <a:spLocks noGrp="1"/>
          </p:cNvSpPr>
          <p:nvPr>
            <p:ph type="sldNum" sz="quarter" idx="12"/>
          </p:nvPr>
        </p:nvSpPr>
        <p:spPr/>
        <p:txBody>
          <a:bodyPr/>
          <a:lstStyle/>
          <a:p>
            <a:pPr lvl="1"/>
            <a:fld id="{72F10DB8-2FE2-4C0E-89F9-8C39D1024FDE}" type="slidenum">
              <a:rPr lang="en-US"/>
              <a:pPr lvl="1"/>
              <a:t>16</a:t>
            </a:fld>
            <a:endParaRPr lang="en-US">
              <a:latin typeface="Times New Roman" pitchFamily="18" charset="0"/>
            </a:endParaRPr>
          </a:p>
        </p:txBody>
      </p:sp>
    </p:spTree>
    <p:extLst>
      <p:ext uri="{BB962C8B-B14F-4D97-AF65-F5344CB8AC3E}">
        <p14:creationId xmlns:p14="http://schemas.microsoft.com/office/powerpoint/2010/main" val="266478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2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2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683568" y="188640"/>
            <a:ext cx="8080375" cy="1143000"/>
          </a:xfrm>
        </p:spPr>
        <p:txBody>
          <a:bodyPr/>
          <a:lstStyle/>
          <a:p>
            <a:r>
              <a:rPr lang="en-US" dirty="0" smtClean="0"/>
              <a:t>Approval Process – What Reviewers look for:</a:t>
            </a:r>
            <a:endParaRPr lang="en-US" dirty="0"/>
          </a:p>
        </p:txBody>
      </p:sp>
      <p:sp>
        <p:nvSpPr>
          <p:cNvPr id="9221" name="Rectangle 5"/>
          <p:cNvSpPr>
            <a:spLocks noGrp="1" noChangeArrowheads="1"/>
          </p:cNvSpPr>
          <p:nvPr>
            <p:ph idx="1"/>
          </p:nvPr>
        </p:nvSpPr>
        <p:spPr>
          <a:xfrm>
            <a:off x="287524" y="1592796"/>
            <a:ext cx="7772400" cy="4968552"/>
          </a:xfrm>
        </p:spPr>
        <p:txBody>
          <a:bodyPr/>
          <a:lstStyle/>
          <a:p>
            <a:r>
              <a:rPr lang="en-US" dirty="0" smtClean="0"/>
              <a:t>Appropriate Account Code</a:t>
            </a:r>
          </a:p>
          <a:p>
            <a:pPr lvl="1"/>
            <a:r>
              <a:rPr lang="en-US" dirty="0" smtClean="0"/>
              <a:t>This is the expense account</a:t>
            </a:r>
          </a:p>
          <a:p>
            <a:pPr lvl="1"/>
            <a:r>
              <a:rPr lang="en-US" dirty="0" smtClean="0"/>
              <a:t>Do NOT use a revenue account </a:t>
            </a:r>
            <a:endParaRPr lang="en-US" dirty="0"/>
          </a:p>
          <a:p>
            <a:r>
              <a:rPr lang="en-US" dirty="0" smtClean="0"/>
              <a:t>Some flexibility is allowed here</a:t>
            </a:r>
          </a:p>
          <a:p>
            <a:r>
              <a:rPr lang="en-US" dirty="0" smtClean="0"/>
              <a:t>Certain account codes must be used that pertain to IRS or State requirements, tracking or reporting requirements</a:t>
            </a:r>
          </a:p>
          <a:p>
            <a:pPr marL="576263" lvl="1" indent="-228600"/>
            <a:r>
              <a:rPr lang="en-US" sz="2400" dirty="0" smtClean="0"/>
              <a:t>Ex. - UNM owned Computers must go to 3189 and Moving Expenses must go to 38L0</a:t>
            </a:r>
          </a:p>
          <a:p>
            <a:pPr marL="347663" lvl="1" indent="0">
              <a:buNone/>
            </a:pPr>
            <a:r>
              <a:rPr lang="en-US" sz="2200" i="1" dirty="0" smtClean="0"/>
              <a:t>Recommend read </a:t>
            </a:r>
            <a:r>
              <a:rPr lang="en-US" sz="2200" i="1" u="sng" dirty="0" smtClean="0"/>
              <a:t>Account Codes Revisited</a:t>
            </a:r>
            <a:r>
              <a:rPr lang="en-US" sz="2200" i="1" dirty="0"/>
              <a:t> LEARN at </a:t>
            </a:r>
            <a:r>
              <a:rPr lang="en-US" sz="2200" i="1" dirty="0">
                <a:hlinkClick r:id="rId3"/>
              </a:rPr>
              <a:t>http://</a:t>
            </a:r>
            <a:r>
              <a:rPr lang="en-US" sz="2200" i="1" dirty="0" smtClean="0">
                <a:hlinkClick r:id="rId3"/>
              </a:rPr>
              <a:t>hsc.unm.edu/financialservices/accounting/LEARN.shtml</a:t>
            </a:r>
            <a:endParaRPr lang="en-US" sz="2200" i="1" dirty="0" smtClean="0"/>
          </a:p>
          <a:p>
            <a:pPr marL="347663" lvl="1" indent="0">
              <a:buNone/>
            </a:pPr>
            <a:endParaRPr lang="en-US" sz="1800" i="1" dirty="0" smtClean="0"/>
          </a:p>
        </p:txBody>
      </p:sp>
      <p:sp>
        <p:nvSpPr>
          <p:cNvPr id="5" name="Slide Number Placeholder 5"/>
          <p:cNvSpPr>
            <a:spLocks noGrp="1"/>
          </p:cNvSpPr>
          <p:nvPr>
            <p:ph type="sldNum" sz="quarter" idx="12"/>
          </p:nvPr>
        </p:nvSpPr>
        <p:spPr/>
        <p:txBody>
          <a:bodyPr/>
          <a:lstStyle/>
          <a:p>
            <a:pPr lvl="1"/>
            <a:fld id="{72F10DB8-2FE2-4C0E-89F9-8C39D1024FDE}" type="slidenum">
              <a:rPr lang="en-US"/>
              <a:pPr lvl="1"/>
              <a:t>17</a:t>
            </a:fld>
            <a:endParaRPr lang="en-US">
              <a:latin typeface="Times New Roman" pitchFamily="18" charset="0"/>
            </a:endParaRPr>
          </a:p>
        </p:txBody>
      </p:sp>
    </p:spTree>
    <p:extLst>
      <p:ext uri="{BB962C8B-B14F-4D97-AF65-F5344CB8AC3E}">
        <p14:creationId xmlns:p14="http://schemas.microsoft.com/office/powerpoint/2010/main" val="772112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647564" y="368660"/>
            <a:ext cx="8080375" cy="1143000"/>
          </a:xfrm>
        </p:spPr>
        <p:txBody>
          <a:bodyPr/>
          <a:lstStyle/>
          <a:p>
            <a:r>
              <a:rPr lang="en-US" dirty="0" smtClean="0"/>
              <a:t>Approval Process – What Reviewers look for:</a:t>
            </a:r>
            <a:endParaRPr lang="en-US" dirty="0"/>
          </a:p>
        </p:txBody>
      </p:sp>
      <p:sp>
        <p:nvSpPr>
          <p:cNvPr id="9221" name="Rectangle 5"/>
          <p:cNvSpPr>
            <a:spLocks noGrp="1" noChangeArrowheads="1"/>
          </p:cNvSpPr>
          <p:nvPr>
            <p:ph idx="1"/>
          </p:nvPr>
        </p:nvSpPr>
        <p:spPr>
          <a:xfrm>
            <a:off x="143508" y="2672916"/>
            <a:ext cx="7772400" cy="3816424"/>
          </a:xfrm>
        </p:spPr>
        <p:txBody>
          <a:bodyPr/>
          <a:lstStyle/>
          <a:p>
            <a:r>
              <a:rPr lang="en-US" dirty="0" smtClean="0"/>
              <a:t>Per diem rate and meals</a:t>
            </a:r>
          </a:p>
          <a:p>
            <a:pPr lvl="1"/>
            <a:r>
              <a:rPr lang="en-US" dirty="0" smtClean="0"/>
              <a:t>Verify per diem rate is correct</a:t>
            </a:r>
          </a:p>
          <a:p>
            <a:pPr lvl="1"/>
            <a:r>
              <a:rPr lang="en-US" dirty="0" smtClean="0"/>
              <a:t>Hawaii/Alaska/foreign country city is Local Meals rate plus Local Incidental rate</a:t>
            </a:r>
          </a:p>
          <a:p>
            <a:pPr lvl="1"/>
            <a:r>
              <a:rPr lang="en-US" dirty="0" smtClean="0"/>
              <a:t>Verify number of meals match airline itinerary and meals paid by conference are subtracted or any allowable business meals are subtracted</a:t>
            </a:r>
          </a:p>
          <a:p>
            <a:pPr lvl="1"/>
            <a:endParaRPr lang="en-US" dirty="0"/>
          </a:p>
        </p:txBody>
      </p:sp>
      <p:sp>
        <p:nvSpPr>
          <p:cNvPr id="5" name="Slide Number Placeholder 5"/>
          <p:cNvSpPr>
            <a:spLocks noGrp="1"/>
          </p:cNvSpPr>
          <p:nvPr>
            <p:ph type="sldNum" sz="quarter" idx="12"/>
          </p:nvPr>
        </p:nvSpPr>
        <p:spPr/>
        <p:txBody>
          <a:bodyPr/>
          <a:lstStyle/>
          <a:p>
            <a:pPr lvl="1"/>
            <a:fld id="{72F10DB8-2FE2-4C0E-89F9-8C39D1024FDE}" type="slidenum">
              <a:rPr lang="en-US"/>
              <a:pPr lvl="1"/>
              <a:t>18</a:t>
            </a:fld>
            <a:endParaRPr lang="en-US">
              <a:latin typeface="Times New Roman" pitchFamily="18" charset="0"/>
            </a:endParaRPr>
          </a:p>
        </p:txBody>
      </p:sp>
    </p:spTree>
    <p:extLst>
      <p:ext uri="{BB962C8B-B14F-4D97-AF65-F5344CB8AC3E}">
        <p14:creationId xmlns:p14="http://schemas.microsoft.com/office/powerpoint/2010/main" val="3409841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647564" y="404664"/>
            <a:ext cx="8080375" cy="1143000"/>
          </a:xfrm>
        </p:spPr>
        <p:txBody>
          <a:bodyPr/>
          <a:lstStyle/>
          <a:p>
            <a:r>
              <a:rPr lang="en-US" dirty="0" smtClean="0"/>
              <a:t>Approval Process – What Reviewers look for:</a:t>
            </a:r>
            <a:endParaRPr lang="en-US" dirty="0"/>
          </a:p>
        </p:txBody>
      </p:sp>
      <p:sp>
        <p:nvSpPr>
          <p:cNvPr id="9221" name="Rectangle 5"/>
          <p:cNvSpPr>
            <a:spLocks noGrp="1" noChangeArrowheads="1"/>
          </p:cNvSpPr>
          <p:nvPr>
            <p:ph idx="1"/>
          </p:nvPr>
        </p:nvSpPr>
        <p:spPr>
          <a:xfrm>
            <a:off x="143508" y="2672916"/>
            <a:ext cx="7772400" cy="3816424"/>
          </a:xfrm>
        </p:spPr>
        <p:txBody>
          <a:bodyPr/>
          <a:lstStyle/>
          <a:p>
            <a:r>
              <a:rPr lang="en-US" dirty="0" smtClean="0"/>
              <a:t>Appropriate signatures</a:t>
            </a:r>
          </a:p>
          <a:p>
            <a:pPr lvl="1"/>
            <a:r>
              <a:rPr lang="en-US" dirty="0" smtClean="0"/>
              <a:t>If the correct Payment/Reimbursement     Type is selected, the correct signature lines will be printed on the DPI</a:t>
            </a:r>
          </a:p>
          <a:p>
            <a:pPr lvl="1"/>
            <a:r>
              <a:rPr lang="en-US" dirty="0" smtClean="0"/>
              <a:t>Have each line signed before forwarding  </a:t>
            </a:r>
            <a:endParaRPr lang="en-US" dirty="0"/>
          </a:p>
        </p:txBody>
      </p:sp>
      <p:sp>
        <p:nvSpPr>
          <p:cNvPr id="5" name="Slide Number Placeholder 5"/>
          <p:cNvSpPr>
            <a:spLocks noGrp="1"/>
          </p:cNvSpPr>
          <p:nvPr>
            <p:ph type="sldNum" sz="quarter" idx="12"/>
          </p:nvPr>
        </p:nvSpPr>
        <p:spPr/>
        <p:txBody>
          <a:bodyPr/>
          <a:lstStyle/>
          <a:p>
            <a:pPr lvl="1"/>
            <a:fld id="{72F10DB8-2FE2-4C0E-89F9-8C39D1024FDE}" type="slidenum">
              <a:rPr lang="en-US"/>
              <a:pPr lvl="1"/>
              <a:t>19</a:t>
            </a:fld>
            <a:endParaRPr lang="en-US">
              <a:latin typeface="Times New Roman" pitchFamily="18" charset="0"/>
            </a:endParaRPr>
          </a:p>
        </p:txBody>
      </p:sp>
    </p:spTree>
    <p:extLst>
      <p:ext uri="{BB962C8B-B14F-4D97-AF65-F5344CB8AC3E}">
        <p14:creationId xmlns:p14="http://schemas.microsoft.com/office/powerpoint/2010/main" val="1699799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331460" cy="1143000"/>
          </a:xfrm>
        </p:spPr>
        <p:txBody>
          <a:bodyPr/>
          <a:lstStyle/>
          <a:p>
            <a:pPr algn="ctr"/>
            <a:r>
              <a:rPr lang="en-US" dirty="0" smtClean="0"/>
              <a:t>Purpose of this LEARN is to reduced the DPI processing time</a:t>
            </a:r>
            <a:endParaRPr lang="en-US" dirty="0"/>
          </a:p>
        </p:txBody>
      </p:sp>
      <p:sp>
        <p:nvSpPr>
          <p:cNvPr id="3" name="Content Placeholder 2"/>
          <p:cNvSpPr>
            <a:spLocks noGrp="1"/>
          </p:cNvSpPr>
          <p:nvPr>
            <p:ph idx="1"/>
          </p:nvPr>
        </p:nvSpPr>
        <p:spPr>
          <a:xfrm>
            <a:off x="179512" y="1844824"/>
            <a:ext cx="7956884" cy="4824536"/>
          </a:xfrm>
        </p:spPr>
        <p:txBody>
          <a:bodyPr/>
          <a:lstStyle/>
          <a:p>
            <a:r>
              <a:rPr lang="en-US" dirty="0" smtClean="0"/>
              <a:t>It is designed to help you reduce                the time in getting your DPIs paid         more quickly by:</a:t>
            </a:r>
          </a:p>
          <a:p>
            <a:pPr marL="576263" indent="-347663">
              <a:buFont typeface="Wingdings" panose="05000000000000000000" pitchFamily="2" charset="2"/>
              <a:buChar char="Ø"/>
            </a:pPr>
            <a:r>
              <a:rPr lang="en-US" dirty="0"/>
              <a:t>i</a:t>
            </a:r>
            <a:r>
              <a:rPr lang="en-US" dirty="0" smtClean="0"/>
              <a:t>dentifying common DPI processing    errors</a:t>
            </a:r>
          </a:p>
          <a:p>
            <a:pPr marL="576263" indent="-347663">
              <a:buFont typeface="Wingdings" panose="05000000000000000000" pitchFamily="2" charset="2"/>
              <a:buChar char="Ø"/>
            </a:pPr>
            <a:r>
              <a:rPr lang="en-US" dirty="0" smtClean="0"/>
              <a:t>identifying useful resources</a:t>
            </a:r>
          </a:p>
          <a:p>
            <a:pPr marL="576263" indent="-347663">
              <a:buFont typeface="Wingdings" panose="05000000000000000000" pitchFamily="2" charset="2"/>
              <a:buChar char="Ø"/>
            </a:pPr>
            <a:r>
              <a:rPr lang="en-US" dirty="0" smtClean="0"/>
              <a:t>Providing tips &amp; recommendations</a:t>
            </a:r>
          </a:p>
          <a:p>
            <a:r>
              <a:rPr lang="en-US" dirty="0"/>
              <a:t>This LEARN is not </a:t>
            </a:r>
            <a:r>
              <a:rPr lang="en-US" dirty="0" smtClean="0"/>
              <a:t>designed to </a:t>
            </a:r>
            <a:r>
              <a:rPr lang="en-US" dirty="0"/>
              <a:t>teach you the mechanics of </a:t>
            </a:r>
            <a:r>
              <a:rPr lang="en-US" dirty="0" smtClean="0"/>
              <a:t>creating </a:t>
            </a:r>
            <a:r>
              <a:rPr lang="en-US" dirty="0"/>
              <a:t>a </a:t>
            </a:r>
            <a:r>
              <a:rPr lang="en-US" dirty="0" smtClean="0"/>
              <a:t>DPI</a:t>
            </a:r>
          </a:p>
        </p:txBody>
      </p:sp>
      <p:sp>
        <p:nvSpPr>
          <p:cNvPr id="5" name="Slide Number Placeholder 4"/>
          <p:cNvSpPr>
            <a:spLocks noGrp="1"/>
          </p:cNvSpPr>
          <p:nvPr>
            <p:ph type="sldNum" sz="quarter" idx="12"/>
          </p:nvPr>
        </p:nvSpPr>
        <p:spPr/>
        <p:txBody>
          <a:bodyPr/>
          <a:lstStyle/>
          <a:p>
            <a:pPr lvl="1"/>
            <a:fld id="{9F263143-A87B-45EF-8A2C-9DC493069FD3}" type="slidenum">
              <a:rPr lang="en-US" smtClean="0"/>
              <a:pPr lvl="1"/>
              <a:t>2</a:t>
            </a:fld>
            <a:endParaRPr lang="en-US">
              <a:latin typeface="+mn-lt"/>
            </a:endParaRPr>
          </a:p>
        </p:txBody>
      </p:sp>
    </p:spTree>
    <p:extLst>
      <p:ext uri="{BB962C8B-B14F-4D97-AF65-F5344CB8AC3E}">
        <p14:creationId xmlns:p14="http://schemas.microsoft.com/office/powerpoint/2010/main" val="959647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647564" y="0"/>
            <a:ext cx="8080375" cy="1143000"/>
          </a:xfrm>
        </p:spPr>
        <p:txBody>
          <a:bodyPr/>
          <a:lstStyle/>
          <a:p>
            <a:r>
              <a:rPr lang="en-US" sz="4000" dirty="0" smtClean="0"/>
              <a:t>Approval Process – What Reviewers look for:</a:t>
            </a:r>
            <a:endParaRPr lang="en-US" sz="4000" dirty="0"/>
          </a:p>
        </p:txBody>
      </p:sp>
      <p:sp>
        <p:nvSpPr>
          <p:cNvPr id="9221" name="Rectangle 5"/>
          <p:cNvSpPr>
            <a:spLocks noGrp="1" noChangeArrowheads="1"/>
          </p:cNvSpPr>
          <p:nvPr>
            <p:ph idx="1"/>
          </p:nvPr>
        </p:nvSpPr>
        <p:spPr>
          <a:xfrm>
            <a:off x="-72516" y="1365484"/>
            <a:ext cx="7772400" cy="5481228"/>
          </a:xfrm>
        </p:spPr>
        <p:txBody>
          <a:bodyPr/>
          <a:lstStyle/>
          <a:p>
            <a:r>
              <a:rPr lang="en-US" sz="2800" dirty="0" smtClean="0"/>
              <a:t>Original Documents</a:t>
            </a:r>
          </a:p>
          <a:p>
            <a:pPr marL="631825" lvl="1" indent="-290513"/>
            <a:r>
              <a:rPr lang="en-US" dirty="0" smtClean="0"/>
              <a:t>Required</a:t>
            </a:r>
          </a:p>
          <a:p>
            <a:pPr marL="631825" lvl="1" indent="-290513"/>
            <a:r>
              <a:rPr lang="en-US" dirty="0" smtClean="0"/>
              <a:t>If not available, include memo accepting   department responsibility for any duplicate payment; memo must be signed by payee &amp; </a:t>
            </a:r>
            <a:r>
              <a:rPr lang="en-US" dirty="0" err="1" smtClean="0"/>
              <a:t>Dept</a:t>
            </a:r>
            <a:r>
              <a:rPr lang="en-US" dirty="0" smtClean="0"/>
              <a:t> Head</a:t>
            </a:r>
            <a:endParaRPr lang="en-US" dirty="0"/>
          </a:p>
          <a:p>
            <a:r>
              <a:rPr lang="en-US" sz="2800" dirty="0" smtClean="0"/>
              <a:t>Restaurant receipts must include detail &amp; list of attendees</a:t>
            </a:r>
          </a:p>
          <a:p>
            <a:pPr lvl="1"/>
            <a:r>
              <a:rPr lang="en-US" dirty="0" smtClean="0"/>
              <a:t>If not available, a memo stating no alcohol       was purchased required</a:t>
            </a:r>
          </a:p>
          <a:p>
            <a:r>
              <a:rPr lang="en-US" sz="2800" dirty="0" smtClean="0"/>
              <a:t>Evidence of payment by payee required</a:t>
            </a:r>
          </a:p>
          <a:p>
            <a:pPr lvl="1"/>
            <a:r>
              <a:rPr lang="en-US" dirty="0" smtClean="0"/>
              <a:t>Zero dollar balance, credit card payment</a:t>
            </a:r>
            <a:endParaRPr lang="en-US" dirty="0"/>
          </a:p>
        </p:txBody>
      </p:sp>
      <p:sp>
        <p:nvSpPr>
          <p:cNvPr id="5" name="Slide Number Placeholder 5"/>
          <p:cNvSpPr>
            <a:spLocks noGrp="1"/>
          </p:cNvSpPr>
          <p:nvPr>
            <p:ph type="sldNum" sz="quarter" idx="12"/>
          </p:nvPr>
        </p:nvSpPr>
        <p:spPr/>
        <p:txBody>
          <a:bodyPr/>
          <a:lstStyle/>
          <a:p>
            <a:pPr lvl="1"/>
            <a:fld id="{72F10DB8-2FE2-4C0E-89F9-8C39D1024FDE}" type="slidenum">
              <a:rPr lang="en-US"/>
              <a:pPr lvl="1"/>
              <a:t>20</a:t>
            </a:fld>
            <a:endParaRPr lang="en-US">
              <a:latin typeface="Times New Roman" pitchFamily="18" charset="0"/>
            </a:endParaRPr>
          </a:p>
        </p:txBody>
      </p:sp>
    </p:spTree>
    <p:extLst>
      <p:ext uri="{BB962C8B-B14F-4D97-AF65-F5344CB8AC3E}">
        <p14:creationId xmlns:p14="http://schemas.microsoft.com/office/powerpoint/2010/main" val="1392379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556" y="152636"/>
            <a:ext cx="8080375" cy="1584176"/>
          </a:xfrm>
        </p:spPr>
        <p:txBody>
          <a:bodyPr/>
          <a:lstStyle/>
          <a:p>
            <a:r>
              <a:rPr lang="en-US" sz="3600" dirty="0" smtClean="0"/>
              <a:t>What causes the processing time to increase for DPIs once Core Office has received the DPI?</a:t>
            </a:r>
            <a:endParaRPr lang="en-US" sz="3600" dirty="0"/>
          </a:p>
        </p:txBody>
      </p:sp>
      <p:sp>
        <p:nvSpPr>
          <p:cNvPr id="3" name="Content Placeholder 2"/>
          <p:cNvSpPr>
            <a:spLocks noGrp="1"/>
          </p:cNvSpPr>
          <p:nvPr>
            <p:ph idx="1"/>
          </p:nvPr>
        </p:nvSpPr>
        <p:spPr>
          <a:xfrm>
            <a:off x="-72516" y="1880828"/>
            <a:ext cx="8378736" cy="4716524"/>
          </a:xfrm>
        </p:spPr>
        <p:txBody>
          <a:bodyPr/>
          <a:lstStyle/>
          <a:p>
            <a:r>
              <a:rPr lang="en-US" sz="2800" dirty="0" smtClean="0"/>
              <a:t>DPIs were disapproved because an                        item had to be changed and the DPI                         re-submitted</a:t>
            </a:r>
          </a:p>
          <a:p>
            <a:pPr marL="573088" indent="-231775">
              <a:buFont typeface="Wingdings" panose="05000000000000000000" pitchFamily="2" charset="2"/>
              <a:buChar char="Ø"/>
            </a:pPr>
            <a:r>
              <a:rPr lang="en-US" sz="2400" dirty="0" smtClean="0"/>
              <a:t>This adds time to get payee paid – time to make     correction, time to get Department approvals again,         time for Core office to review and approve, etc</a:t>
            </a:r>
            <a:r>
              <a:rPr lang="en-US" sz="2800" dirty="0" smtClean="0"/>
              <a:t>.</a:t>
            </a:r>
          </a:p>
          <a:p>
            <a:r>
              <a:rPr lang="en-US" sz="2800" dirty="0" smtClean="0"/>
              <a:t>Additional information was requested that is needed to verify and approve the DPI</a:t>
            </a:r>
          </a:p>
          <a:p>
            <a:pPr marL="573088" indent="-231775">
              <a:buFont typeface="Wingdings" panose="05000000000000000000" pitchFamily="2" charset="2"/>
              <a:buChar char="Ø"/>
            </a:pPr>
            <a:r>
              <a:rPr lang="en-US" sz="2400" dirty="0" smtClean="0"/>
              <a:t>This adds time to get payee paid – time to get information, time for Core Office to review, etc.</a:t>
            </a:r>
          </a:p>
          <a:p>
            <a:pPr marL="0" indent="0">
              <a:buNone/>
            </a:pPr>
            <a:r>
              <a:rPr lang="en-US" sz="2400" i="1" dirty="0" smtClean="0"/>
              <a:t>About 1 in 8 DPIs received at HSC Core Offices has some issue that needs to be resolved before the DPI can be approved</a:t>
            </a:r>
          </a:p>
          <a:p>
            <a:endParaRPr lang="en-US" sz="2800" dirty="0" smtClean="0"/>
          </a:p>
          <a:p>
            <a:endParaRPr lang="en-US" sz="2800" dirty="0" smtClean="0"/>
          </a:p>
        </p:txBody>
      </p:sp>
      <p:sp>
        <p:nvSpPr>
          <p:cNvPr id="5" name="Slide Number Placeholder 4"/>
          <p:cNvSpPr>
            <a:spLocks noGrp="1"/>
          </p:cNvSpPr>
          <p:nvPr>
            <p:ph type="sldNum" sz="quarter" idx="12"/>
          </p:nvPr>
        </p:nvSpPr>
        <p:spPr/>
        <p:txBody>
          <a:bodyPr/>
          <a:lstStyle/>
          <a:p>
            <a:pPr lvl="1"/>
            <a:fld id="{9F263143-A87B-45EF-8A2C-9DC493069FD3}" type="slidenum">
              <a:rPr lang="en-US" smtClean="0"/>
              <a:pPr lvl="1"/>
              <a:t>21</a:t>
            </a:fld>
            <a:endParaRPr lang="en-US">
              <a:latin typeface="+mn-lt"/>
            </a:endParaRPr>
          </a:p>
        </p:txBody>
      </p:sp>
    </p:spTree>
    <p:extLst>
      <p:ext uri="{BB962C8B-B14F-4D97-AF65-F5344CB8AC3E}">
        <p14:creationId xmlns:p14="http://schemas.microsoft.com/office/powerpoint/2010/main" val="3470801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0628"/>
            <a:ext cx="8080375" cy="1188132"/>
          </a:xfrm>
        </p:spPr>
        <p:txBody>
          <a:bodyPr/>
          <a:lstStyle/>
          <a:p>
            <a:r>
              <a:rPr lang="en-US" dirty="0" smtClean="0"/>
              <a:t>Travel DPIs</a:t>
            </a:r>
            <a:endParaRPr lang="en-US" dirty="0"/>
          </a:p>
        </p:txBody>
      </p:sp>
      <p:sp>
        <p:nvSpPr>
          <p:cNvPr id="3" name="Content Placeholder 2"/>
          <p:cNvSpPr>
            <a:spLocks noGrp="1"/>
          </p:cNvSpPr>
          <p:nvPr>
            <p:ph idx="1"/>
          </p:nvPr>
        </p:nvSpPr>
        <p:spPr>
          <a:xfrm>
            <a:off x="179512" y="1286267"/>
            <a:ext cx="7956884" cy="5580620"/>
          </a:xfrm>
        </p:spPr>
        <p:txBody>
          <a:bodyPr/>
          <a:lstStyle/>
          <a:p>
            <a:r>
              <a:rPr lang="en-US" sz="2800" dirty="0" smtClean="0"/>
              <a:t>Comprise </a:t>
            </a:r>
            <a:r>
              <a:rPr lang="en-US" sz="2800" dirty="0"/>
              <a:t>27% of the denied </a:t>
            </a:r>
            <a:r>
              <a:rPr lang="en-US" sz="2800" dirty="0" smtClean="0"/>
              <a:t>HSC Unrestricted DPIs</a:t>
            </a:r>
          </a:p>
          <a:p>
            <a:r>
              <a:rPr lang="en-US" sz="2800" dirty="0" smtClean="0"/>
              <a:t>Use the Travel Checklist</a:t>
            </a:r>
          </a:p>
          <a:p>
            <a:r>
              <a:rPr lang="en-US" sz="2800" dirty="0" smtClean="0"/>
              <a:t>Get the per diem correct</a:t>
            </a:r>
          </a:p>
          <a:p>
            <a:r>
              <a:rPr lang="en-US" sz="2800" dirty="0" smtClean="0"/>
              <a:t>Explain any unusual items or circumstances in Business </a:t>
            </a:r>
            <a:r>
              <a:rPr lang="en-US" sz="2800" dirty="0"/>
              <a:t>P</a:t>
            </a:r>
            <a:r>
              <a:rPr lang="en-US" sz="2800" dirty="0" smtClean="0"/>
              <a:t>urpose or Additional Information sections</a:t>
            </a:r>
          </a:p>
          <a:p>
            <a:r>
              <a:rPr lang="en-US" sz="2800" dirty="0" smtClean="0"/>
              <a:t>Include the brochure or agenda</a:t>
            </a:r>
          </a:p>
          <a:p>
            <a:r>
              <a:rPr lang="en-US" sz="2800" dirty="0" smtClean="0"/>
              <a:t>Include airline itinerary</a:t>
            </a:r>
          </a:p>
          <a:p>
            <a:r>
              <a:rPr lang="en-US" sz="2800" dirty="0" smtClean="0"/>
              <a:t>Include original receipts &amp; all prepaid items</a:t>
            </a:r>
          </a:p>
          <a:p>
            <a:pPr marL="0" indent="0">
              <a:buNone/>
            </a:pPr>
            <a:r>
              <a:rPr lang="en-US" sz="2800" i="1" dirty="0" smtClean="0"/>
              <a:t>All the above is needed by Core </a:t>
            </a:r>
            <a:r>
              <a:rPr lang="en-US" sz="2800" i="1" dirty="0"/>
              <a:t>O</a:t>
            </a:r>
            <a:r>
              <a:rPr lang="en-US" sz="2800" i="1" dirty="0" smtClean="0"/>
              <a:t>ffice Reviewer to verify DPI is okay to pay</a:t>
            </a:r>
          </a:p>
        </p:txBody>
      </p:sp>
      <p:sp>
        <p:nvSpPr>
          <p:cNvPr id="5" name="Slide Number Placeholder 4"/>
          <p:cNvSpPr>
            <a:spLocks noGrp="1"/>
          </p:cNvSpPr>
          <p:nvPr>
            <p:ph type="sldNum" sz="quarter" idx="12"/>
          </p:nvPr>
        </p:nvSpPr>
        <p:spPr/>
        <p:txBody>
          <a:bodyPr/>
          <a:lstStyle/>
          <a:p>
            <a:pPr lvl="1"/>
            <a:fld id="{9F263143-A87B-45EF-8A2C-9DC493069FD3}" type="slidenum">
              <a:rPr lang="en-US" smtClean="0"/>
              <a:pPr lvl="1"/>
              <a:t>22</a:t>
            </a:fld>
            <a:endParaRPr lang="en-US">
              <a:latin typeface="+mn-lt"/>
            </a:endParaRPr>
          </a:p>
        </p:txBody>
      </p:sp>
    </p:spTree>
    <p:extLst>
      <p:ext uri="{BB962C8B-B14F-4D97-AF65-F5344CB8AC3E}">
        <p14:creationId xmlns:p14="http://schemas.microsoft.com/office/powerpoint/2010/main" val="4026448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39180"/>
          </a:xfrm>
        </p:spPr>
        <p:txBody>
          <a:bodyPr/>
          <a:lstStyle/>
          <a:p>
            <a:r>
              <a:rPr lang="en-US" sz="4000" dirty="0" smtClean="0"/>
              <a:t>DPIs Never Physically Received</a:t>
            </a:r>
            <a:endParaRPr lang="en-US" sz="4000" dirty="0"/>
          </a:p>
        </p:txBody>
      </p:sp>
      <p:sp>
        <p:nvSpPr>
          <p:cNvPr id="3" name="Content Placeholder 2"/>
          <p:cNvSpPr>
            <a:spLocks noGrp="1"/>
          </p:cNvSpPr>
          <p:nvPr>
            <p:ph idx="1"/>
          </p:nvPr>
        </p:nvSpPr>
        <p:spPr>
          <a:xfrm>
            <a:off x="0" y="1232756"/>
            <a:ext cx="7772400" cy="5400600"/>
          </a:xfrm>
        </p:spPr>
        <p:txBody>
          <a:bodyPr/>
          <a:lstStyle/>
          <a:p>
            <a:r>
              <a:rPr lang="en-US" sz="2800" dirty="0" smtClean="0"/>
              <a:t>Are the next biggest reason for the              denied HSC Unrestricted DPIs</a:t>
            </a:r>
          </a:p>
          <a:p>
            <a:r>
              <a:rPr lang="en-US" sz="2800" dirty="0" smtClean="0"/>
              <a:t>Account for 21%, or 1 in 5 DPIs denied    because we never received them; </a:t>
            </a:r>
            <a:r>
              <a:rPr lang="en-US" sz="2800" i="1" dirty="0" smtClean="0"/>
              <a:t>use DPI database search and FOAAINP</a:t>
            </a:r>
            <a:endParaRPr lang="en-US" sz="2800" i="1" dirty="0"/>
          </a:p>
          <a:p>
            <a:r>
              <a:rPr lang="en-US" sz="2800" dirty="0" smtClean="0"/>
              <a:t>The DPIs are in our approval queue, but never physically received and are denied after 10 business days; this helps alert you that we never received the DPI, and the 60 day IRS Accountable Plan clock is ticking</a:t>
            </a:r>
          </a:p>
          <a:p>
            <a:r>
              <a:rPr lang="en-US" sz="2800" dirty="0" smtClean="0"/>
              <a:t>Check Banner form GUAMESG for message</a:t>
            </a:r>
          </a:p>
          <a:p>
            <a:pPr marL="0" indent="0">
              <a:buNone/>
            </a:pPr>
            <a:endParaRPr lang="en-US" sz="800" dirty="0" smtClean="0"/>
          </a:p>
          <a:p>
            <a:pPr marL="0" indent="0">
              <a:buNone/>
            </a:pPr>
            <a:r>
              <a:rPr lang="en-US" sz="2400" i="1" dirty="0" smtClean="0"/>
              <a:t>We recommend that departments review their business practices to help reduce this problem</a:t>
            </a:r>
          </a:p>
        </p:txBody>
      </p:sp>
      <p:sp>
        <p:nvSpPr>
          <p:cNvPr id="5" name="Slide Number Placeholder 4"/>
          <p:cNvSpPr>
            <a:spLocks noGrp="1"/>
          </p:cNvSpPr>
          <p:nvPr>
            <p:ph type="sldNum" sz="quarter" idx="12"/>
          </p:nvPr>
        </p:nvSpPr>
        <p:spPr/>
        <p:txBody>
          <a:bodyPr/>
          <a:lstStyle/>
          <a:p>
            <a:pPr lvl="1"/>
            <a:fld id="{9F263143-A87B-45EF-8A2C-9DC493069FD3}" type="slidenum">
              <a:rPr lang="en-US" smtClean="0"/>
              <a:pPr lvl="1"/>
              <a:t>23</a:t>
            </a:fld>
            <a:endParaRPr lang="en-US">
              <a:latin typeface="+mn-lt"/>
            </a:endParaRPr>
          </a:p>
        </p:txBody>
      </p:sp>
    </p:spTree>
    <p:extLst>
      <p:ext uri="{BB962C8B-B14F-4D97-AF65-F5344CB8AC3E}">
        <p14:creationId xmlns:p14="http://schemas.microsoft.com/office/powerpoint/2010/main" val="526339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556" y="260648"/>
            <a:ext cx="8080375" cy="1080120"/>
          </a:xfrm>
        </p:spPr>
        <p:txBody>
          <a:bodyPr/>
          <a:lstStyle/>
          <a:p>
            <a:r>
              <a:rPr lang="en-US" dirty="0" smtClean="0"/>
              <a:t>Other reasons for DPI disapprovals</a:t>
            </a:r>
            <a:endParaRPr lang="en-US" dirty="0"/>
          </a:p>
        </p:txBody>
      </p:sp>
      <p:sp>
        <p:nvSpPr>
          <p:cNvPr id="3" name="Content Placeholder 2"/>
          <p:cNvSpPr>
            <a:spLocks noGrp="1"/>
          </p:cNvSpPr>
          <p:nvPr>
            <p:ph idx="1"/>
          </p:nvPr>
        </p:nvSpPr>
        <p:spPr>
          <a:xfrm>
            <a:off x="215516" y="1736812"/>
            <a:ext cx="7772400" cy="5040560"/>
          </a:xfrm>
        </p:spPr>
        <p:txBody>
          <a:bodyPr/>
          <a:lstStyle/>
          <a:p>
            <a:r>
              <a:rPr lang="en-US" sz="2800" dirty="0" smtClean="0"/>
              <a:t>Wrong account code was used;                       11% or 1 in 10 DPIs</a:t>
            </a:r>
          </a:p>
          <a:p>
            <a:r>
              <a:rPr lang="en-US" sz="2800" dirty="0" smtClean="0"/>
              <a:t>Insufficient backup received</a:t>
            </a:r>
          </a:p>
          <a:p>
            <a:r>
              <a:rPr lang="en-US" sz="2800" dirty="0" smtClean="0"/>
              <a:t>Insufficient response time to request</a:t>
            </a:r>
          </a:p>
          <a:p>
            <a:r>
              <a:rPr lang="en-US" sz="2800" dirty="0" smtClean="0"/>
              <a:t>Insufficient business purpose</a:t>
            </a:r>
          </a:p>
          <a:p>
            <a:r>
              <a:rPr lang="en-US" sz="2800" dirty="0" smtClean="0"/>
              <a:t>Math or date error</a:t>
            </a:r>
          </a:p>
          <a:p>
            <a:r>
              <a:rPr lang="en-US" sz="2800" dirty="0" smtClean="0"/>
              <a:t>Wrong form or payee type used</a:t>
            </a:r>
          </a:p>
          <a:p>
            <a:r>
              <a:rPr lang="en-US" sz="2800" dirty="0" smtClean="0"/>
              <a:t>Sales tax not allowed</a:t>
            </a:r>
          </a:p>
          <a:p>
            <a:r>
              <a:rPr lang="en-US" sz="2800" dirty="0" smtClean="0"/>
              <a:t>Against UNM policy or guideline</a:t>
            </a:r>
          </a:p>
          <a:p>
            <a:pPr marL="0" indent="0">
              <a:buNone/>
            </a:pPr>
            <a:r>
              <a:rPr lang="en-US" sz="2800" i="1" dirty="0" smtClean="0"/>
              <a:t>All of these reasons can be prevented and reduce the time it takes to get the DPI paid</a:t>
            </a:r>
          </a:p>
        </p:txBody>
      </p:sp>
      <p:sp>
        <p:nvSpPr>
          <p:cNvPr id="5" name="Slide Number Placeholder 4"/>
          <p:cNvSpPr>
            <a:spLocks noGrp="1"/>
          </p:cNvSpPr>
          <p:nvPr>
            <p:ph type="sldNum" sz="quarter" idx="12"/>
          </p:nvPr>
        </p:nvSpPr>
        <p:spPr/>
        <p:txBody>
          <a:bodyPr/>
          <a:lstStyle/>
          <a:p>
            <a:pPr lvl="1"/>
            <a:fld id="{9F263143-A87B-45EF-8A2C-9DC493069FD3}" type="slidenum">
              <a:rPr lang="en-US" smtClean="0"/>
              <a:pPr lvl="1"/>
              <a:t>24</a:t>
            </a:fld>
            <a:endParaRPr lang="en-US">
              <a:latin typeface="+mn-lt"/>
            </a:endParaRPr>
          </a:p>
        </p:txBody>
      </p:sp>
    </p:spTree>
    <p:extLst>
      <p:ext uri="{BB962C8B-B14F-4D97-AF65-F5344CB8AC3E}">
        <p14:creationId xmlns:p14="http://schemas.microsoft.com/office/powerpoint/2010/main" val="2850742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91" y="332656"/>
            <a:ext cx="8223448" cy="839180"/>
          </a:xfrm>
        </p:spPr>
        <p:txBody>
          <a:bodyPr/>
          <a:lstStyle/>
          <a:p>
            <a:r>
              <a:rPr lang="en-US" dirty="0" smtClean="0"/>
              <a:t>Special Handling Mismatches</a:t>
            </a:r>
            <a:endParaRPr lang="en-US" dirty="0"/>
          </a:p>
        </p:txBody>
      </p:sp>
      <p:sp>
        <p:nvSpPr>
          <p:cNvPr id="7" name="Content Placeholder 2"/>
          <p:cNvSpPr>
            <a:spLocks noGrp="1"/>
          </p:cNvSpPr>
          <p:nvPr>
            <p:ph idx="1"/>
          </p:nvPr>
        </p:nvSpPr>
        <p:spPr>
          <a:xfrm>
            <a:off x="307712" y="3969060"/>
            <a:ext cx="7772400" cy="2304257"/>
          </a:xfrm>
        </p:spPr>
        <p:txBody>
          <a:bodyPr/>
          <a:lstStyle/>
          <a:p>
            <a:r>
              <a:rPr lang="en-US" dirty="0" smtClean="0"/>
              <a:t>This DPI, to an individual or company, is to have the check held for pickup. </a:t>
            </a:r>
          </a:p>
          <a:p>
            <a:r>
              <a:rPr lang="en-US" dirty="0" smtClean="0"/>
              <a:t>If the Special Handling is to “mail document  with check”, a copy of the document needs to be included with the DPI</a:t>
            </a:r>
          </a:p>
        </p:txBody>
      </p:sp>
      <p:sp>
        <p:nvSpPr>
          <p:cNvPr id="5" name="Slide Number Placeholder 4"/>
          <p:cNvSpPr>
            <a:spLocks noGrp="1"/>
          </p:cNvSpPr>
          <p:nvPr>
            <p:ph type="sldNum" sz="quarter" idx="12"/>
          </p:nvPr>
        </p:nvSpPr>
        <p:spPr/>
        <p:txBody>
          <a:bodyPr/>
          <a:lstStyle/>
          <a:p>
            <a:pPr lvl="1"/>
            <a:fld id="{9F263143-A87B-45EF-8A2C-9DC493069FD3}" type="slidenum">
              <a:rPr lang="en-US" smtClean="0"/>
              <a:pPr lvl="1"/>
              <a:t>25</a:t>
            </a:fld>
            <a:endParaRPr lang="en-US">
              <a:latin typeface="+mn-lt"/>
            </a:endParaRPr>
          </a:p>
        </p:txBody>
      </p:sp>
      <p:pic>
        <p:nvPicPr>
          <p:cNvPr id="6" name="Picture 5"/>
          <p:cNvPicPr>
            <a:picLocks noChangeAspect="1"/>
          </p:cNvPicPr>
          <p:nvPr/>
        </p:nvPicPr>
        <p:blipFill>
          <a:blip r:embed="rId3"/>
          <a:stretch>
            <a:fillRect/>
          </a:stretch>
        </p:blipFill>
        <p:spPr>
          <a:xfrm>
            <a:off x="307712" y="1340768"/>
            <a:ext cx="8441572" cy="1935222"/>
          </a:xfrm>
          <a:prstGeom prst="rect">
            <a:avLst/>
          </a:prstGeom>
        </p:spPr>
      </p:pic>
    </p:spTree>
    <p:extLst>
      <p:ext uri="{BB962C8B-B14F-4D97-AF65-F5344CB8AC3E}">
        <p14:creationId xmlns:p14="http://schemas.microsoft.com/office/powerpoint/2010/main" val="1459738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39" y="332656"/>
            <a:ext cx="8223448" cy="839180"/>
          </a:xfrm>
        </p:spPr>
        <p:txBody>
          <a:bodyPr/>
          <a:lstStyle/>
          <a:p>
            <a:r>
              <a:rPr lang="en-US" dirty="0" smtClean="0"/>
              <a:t>Special Handling Mismatches</a:t>
            </a:r>
            <a:endParaRPr lang="en-US" dirty="0"/>
          </a:p>
        </p:txBody>
      </p:sp>
      <p:sp>
        <p:nvSpPr>
          <p:cNvPr id="7" name="Content Placeholder 2"/>
          <p:cNvSpPr>
            <a:spLocks noGrp="1"/>
          </p:cNvSpPr>
          <p:nvPr>
            <p:ph idx="1"/>
          </p:nvPr>
        </p:nvSpPr>
        <p:spPr>
          <a:xfrm>
            <a:off x="287524" y="3861048"/>
            <a:ext cx="7772400" cy="2852936"/>
          </a:xfrm>
        </p:spPr>
        <p:txBody>
          <a:bodyPr/>
          <a:lstStyle/>
          <a:p>
            <a:r>
              <a:rPr lang="en-US" dirty="0" smtClean="0"/>
              <a:t>This DPI, to an employee, says it will be deposited directly.</a:t>
            </a:r>
          </a:p>
          <a:p>
            <a:r>
              <a:rPr lang="en-US" dirty="0" smtClean="0"/>
              <a:t>It also says to “mail document with check”</a:t>
            </a:r>
          </a:p>
          <a:p>
            <a:r>
              <a:rPr lang="en-US" dirty="0" smtClean="0"/>
              <a:t>This is incorrect. A direct deposit does not include any mailing and must be manually sorted out in AP</a:t>
            </a:r>
          </a:p>
        </p:txBody>
      </p:sp>
      <p:sp>
        <p:nvSpPr>
          <p:cNvPr id="5" name="Slide Number Placeholder 4"/>
          <p:cNvSpPr>
            <a:spLocks noGrp="1"/>
          </p:cNvSpPr>
          <p:nvPr>
            <p:ph type="sldNum" sz="quarter" idx="12"/>
          </p:nvPr>
        </p:nvSpPr>
        <p:spPr/>
        <p:txBody>
          <a:bodyPr/>
          <a:lstStyle/>
          <a:p>
            <a:pPr lvl="1"/>
            <a:fld id="{9F263143-A87B-45EF-8A2C-9DC493069FD3}" type="slidenum">
              <a:rPr lang="en-US" smtClean="0"/>
              <a:pPr lvl="1"/>
              <a:t>26</a:t>
            </a:fld>
            <a:endParaRPr lang="en-US">
              <a:latin typeface="+mn-lt"/>
            </a:endParaRPr>
          </a:p>
        </p:txBody>
      </p:sp>
      <p:pic>
        <p:nvPicPr>
          <p:cNvPr id="3" name="Picture 2"/>
          <p:cNvPicPr>
            <a:picLocks noChangeAspect="1"/>
          </p:cNvPicPr>
          <p:nvPr/>
        </p:nvPicPr>
        <p:blipFill>
          <a:blip r:embed="rId3"/>
          <a:stretch>
            <a:fillRect/>
          </a:stretch>
        </p:blipFill>
        <p:spPr>
          <a:xfrm>
            <a:off x="428539" y="1524922"/>
            <a:ext cx="7743430" cy="2023851"/>
          </a:xfrm>
          <a:prstGeom prst="rect">
            <a:avLst/>
          </a:prstGeom>
        </p:spPr>
      </p:pic>
      <p:cxnSp>
        <p:nvCxnSpPr>
          <p:cNvPr id="9" name="Straight Connector 8"/>
          <p:cNvCxnSpPr/>
          <p:nvPr/>
        </p:nvCxnSpPr>
        <p:spPr bwMode="auto">
          <a:xfrm>
            <a:off x="827584" y="2942535"/>
            <a:ext cx="3960440" cy="0"/>
          </a:xfrm>
          <a:prstGeom prst="line">
            <a:avLst/>
          </a:prstGeom>
          <a:solidFill>
            <a:schemeClr val="accent1"/>
          </a:solidFill>
          <a:ln w="254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570898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467544" y="296652"/>
            <a:ext cx="8080375" cy="1143000"/>
          </a:xfrm>
        </p:spPr>
        <p:txBody>
          <a:bodyPr/>
          <a:lstStyle/>
          <a:p>
            <a:r>
              <a:rPr lang="en-US" dirty="0" smtClean="0"/>
              <a:t>Helpful Tools</a:t>
            </a:r>
            <a:endParaRPr lang="en-US" dirty="0"/>
          </a:p>
        </p:txBody>
      </p:sp>
      <p:sp>
        <p:nvSpPr>
          <p:cNvPr id="9221" name="Rectangle 5"/>
          <p:cNvSpPr>
            <a:spLocks noGrp="1" noChangeArrowheads="1"/>
          </p:cNvSpPr>
          <p:nvPr>
            <p:ph idx="1"/>
          </p:nvPr>
        </p:nvSpPr>
        <p:spPr>
          <a:xfrm>
            <a:off x="0" y="1916832"/>
            <a:ext cx="7772400" cy="4500500"/>
          </a:xfrm>
        </p:spPr>
        <p:txBody>
          <a:bodyPr/>
          <a:lstStyle/>
          <a:p>
            <a:r>
              <a:rPr lang="en-US" dirty="0"/>
              <a:t>URL handout gives useful </a:t>
            </a:r>
            <a:r>
              <a:rPr lang="en-US" dirty="0" smtClean="0"/>
              <a:t>sites</a:t>
            </a:r>
          </a:p>
          <a:p>
            <a:r>
              <a:rPr lang="en-US" dirty="0" smtClean="0"/>
              <a:t>Visit </a:t>
            </a:r>
            <a:r>
              <a:rPr lang="en-US" dirty="0"/>
              <a:t>the Main Campus </a:t>
            </a:r>
            <a:r>
              <a:rPr lang="en-US" dirty="0" smtClean="0"/>
              <a:t>website</a:t>
            </a:r>
          </a:p>
          <a:p>
            <a:pPr marL="914400" lvl="2" indent="-573088">
              <a:buNone/>
            </a:pPr>
            <a:r>
              <a:rPr lang="en-US" u="sng" dirty="0" smtClean="0">
                <a:hlinkClick r:id="rId3"/>
              </a:rPr>
              <a:t>http://ua.unm.edu/travel/travel-information.html</a:t>
            </a:r>
            <a:endParaRPr lang="en-US" u="sng" dirty="0" smtClean="0"/>
          </a:p>
          <a:p>
            <a:pPr marL="914400" lvl="2" indent="-573088">
              <a:buNone/>
            </a:pPr>
            <a:r>
              <a:rPr lang="en-US" dirty="0">
                <a:hlinkClick r:id="rId4"/>
              </a:rPr>
              <a:t>http://</a:t>
            </a:r>
            <a:r>
              <a:rPr lang="en-US" dirty="0" smtClean="0">
                <a:hlinkClick r:id="rId4"/>
              </a:rPr>
              <a:t>ua.unm.edu/faqs.html</a:t>
            </a:r>
            <a:r>
              <a:rPr lang="en-US" dirty="0" smtClean="0"/>
              <a:t> </a:t>
            </a:r>
          </a:p>
          <a:p>
            <a:r>
              <a:rPr lang="en-US" dirty="0" smtClean="0"/>
              <a:t>Read thoroughly and keep within arms length Policies 4000 </a:t>
            </a:r>
            <a:r>
              <a:rPr lang="en-US" dirty="0"/>
              <a:t>and 4030 </a:t>
            </a:r>
            <a:r>
              <a:rPr lang="en-US" sz="2400" dirty="0">
                <a:hlinkClick r:id="rId5"/>
              </a:rPr>
              <a:t>http://</a:t>
            </a:r>
            <a:r>
              <a:rPr lang="en-US" sz="2400" dirty="0" smtClean="0">
                <a:hlinkClick r:id="rId5"/>
              </a:rPr>
              <a:t>policy.unm.edu/university-policies/4000/4030.html</a:t>
            </a:r>
            <a:r>
              <a:rPr lang="en-US" sz="2400" dirty="0"/>
              <a:t> </a:t>
            </a:r>
            <a:endParaRPr lang="en-US" dirty="0" smtClean="0"/>
          </a:p>
          <a:p>
            <a:r>
              <a:rPr lang="en-US" dirty="0" smtClean="0"/>
              <a:t>Review HSC related </a:t>
            </a:r>
            <a:r>
              <a:rPr lang="en-US" dirty="0"/>
              <a:t>LEARN sessions </a:t>
            </a:r>
            <a:r>
              <a:rPr lang="en-US" sz="2400" dirty="0">
                <a:hlinkClick r:id="rId6"/>
              </a:rPr>
              <a:t>http://</a:t>
            </a:r>
            <a:r>
              <a:rPr lang="en-US" sz="2400" dirty="0" smtClean="0">
                <a:hlinkClick r:id="rId6"/>
              </a:rPr>
              <a:t>hsc.unm.edu/financialservices/accounting/LEARN.shtml</a:t>
            </a:r>
            <a:r>
              <a:rPr lang="en-US" sz="2400" dirty="0" smtClean="0"/>
              <a:t>  </a:t>
            </a:r>
            <a:r>
              <a:rPr lang="en-US" dirty="0"/>
              <a:t>	</a:t>
            </a:r>
          </a:p>
        </p:txBody>
      </p:sp>
      <p:sp>
        <p:nvSpPr>
          <p:cNvPr id="5" name="Slide Number Placeholder 5"/>
          <p:cNvSpPr>
            <a:spLocks noGrp="1"/>
          </p:cNvSpPr>
          <p:nvPr>
            <p:ph type="sldNum" sz="quarter" idx="12"/>
          </p:nvPr>
        </p:nvSpPr>
        <p:spPr/>
        <p:txBody>
          <a:bodyPr/>
          <a:lstStyle/>
          <a:p>
            <a:pPr lvl="1"/>
            <a:fld id="{72F10DB8-2FE2-4C0E-89F9-8C39D1024FDE}" type="slidenum">
              <a:rPr lang="en-US"/>
              <a:pPr lvl="1"/>
              <a:t>27</a:t>
            </a:fld>
            <a:endParaRPr lang="en-US">
              <a:latin typeface="Times New Roman" pitchFamily="18" charset="0"/>
            </a:endParaRPr>
          </a:p>
        </p:txBody>
      </p:sp>
    </p:spTree>
    <p:extLst>
      <p:ext uri="{BB962C8B-B14F-4D97-AF65-F5344CB8AC3E}">
        <p14:creationId xmlns:p14="http://schemas.microsoft.com/office/powerpoint/2010/main" val="3173355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683568" y="188640"/>
            <a:ext cx="8080375" cy="1143000"/>
          </a:xfrm>
        </p:spPr>
        <p:txBody>
          <a:bodyPr/>
          <a:lstStyle/>
          <a:p>
            <a:r>
              <a:rPr lang="en-US" dirty="0" smtClean="0"/>
              <a:t>“Own the Process”</a:t>
            </a:r>
            <a:endParaRPr lang="en-US" dirty="0"/>
          </a:p>
        </p:txBody>
      </p:sp>
      <p:sp>
        <p:nvSpPr>
          <p:cNvPr id="10245" name="Rectangle 5"/>
          <p:cNvSpPr>
            <a:spLocks noGrp="1" noChangeArrowheads="1"/>
          </p:cNvSpPr>
          <p:nvPr>
            <p:ph idx="1"/>
          </p:nvPr>
        </p:nvSpPr>
        <p:spPr>
          <a:xfrm>
            <a:off x="251520" y="1304764"/>
            <a:ext cx="8784976" cy="4572508"/>
          </a:xfrm>
        </p:spPr>
        <p:txBody>
          <a:bodyPr/>
          <a:lstStyle/>
          <a:p>
            <a:r>
              <a:rPr lang="en-US" dirty="0" smtClean="0"/>
              <a:t>Follow the life of the DPI all the way through to make sure the Payee is paid</a:t>
            </a:r>
          </a:p>
          <a:p>
            <a:r>
              <a:rPr lang="en-US" dirty="0" smtClean="0"/>
              <a:t>Do not assume your job is done after you complete the DPI and send it off</a:t>
            </a:r>
          </a:p>
          <a:p>
            <a:r>
              <a:rPr lang="en-US" dirty="0" smtClean="0"/>
              <a:t>Use the Document Search Database</a:t>
            </a:r>
          </a:p>
          <a:p>
            <a:r>
              <a:rPr lang="en-US" dirty="0" smtClean="0"/>
              <a:t>Look in FOAAINP to see who has not approved</a:t>
            </a:r>
          </a:p>
          <a:p>
            <a:r>
              <a:rPr lang="en-US" dirty="0" smtClean="0"/>
              <a:t>Check FOIAPPH to see history</a:t>
            </a:r>
          </a:p>
          <a:p>
            <a:r>
              <a:rPr lang="en-US" dirty="0" smtClean="0"/>
              <a:t>Use FOIDOCH to see if paid or status</a:t>
            </a:r>
          </a:p>
          <a:p>
            <a:r>
              <a:rPr lang="en-US" dirty="0"/>
              <a:t>Communicate with the Core Office for assistance</a:t>
            </a:r>
          </a:p>
          <a:p>
            <a:endParaRPr lang="en-US" dirty="0" smtClean="0"/>
          </a:p>
        </p:txBody>
      </p:sp>
      <p:sp>
        <p:nvSpPr>
          <p:cNvPr id="5" name="Slide Number Placeholder 5"/>
          <p:cNvSpPr>
            <a:spLocks noGrp="1"/>
          </p:cNvSpPr>
          <p:nvPr>
            <p:ph type="sldNum" sz="quarter" idx="12"/>
          </p:nvPr>
        </p:nvSpPr>
        <p:spPr/>
        <p:txBody>
          <a:bodyPr/>
          <a:lstStyle/>
          <a:p>
            <a:pPr lvl="1"/>
            <a:fld id="{B548AD80-568F-458B-BF1C-233105EB0E43}" type="slidenum">
              <a:rPr lang="en-US"/>
              <a:pPr lvl="1"/>
              <a:t>28</a:t>
            </a:fld>
            <a:endParaRPr lang="en-US">
              <a:latin typeface="Times New Roman" pitchFamily="18" charset="0"/>
            </a:endParaRPr>
          </a:p>
        </p:txBody>
      </p:sp>
    </p:spTree>
    <p:extLst>
      <p:ext uri="{BB962C8B-B14F-4D97-AF65-F5344CB8AC3E}">
        <p14:creationId xmlns:p14="http://schemas.microsoft.com/office/powerpoint/2010/main" val="728475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683568" y="152636"/>
            <a:ext cx="8080375" cy="972108"/>
          </a:xfrm>
        </p:spPr>
        <p:txBody>
          <a:bodyPr/>
          <a:lstStyle/>
          <a:p>
            <a:r>
              <a:rPr lang="en-US" sz="4000" dirty="0" smtClean="0"/>
              <a:t>Tips for DPI Processing</a:t>
            </a:r>
            <a:endParaRPr lang="en-US" sz="4000" dirty="0"/>
          </a:p>
        </p:txBody>
      </p:sp>
      <p:sp>
        <p:nvSpPr>
          <p:cNvPr id="10245" name="Rectangle 5"/>
          <p:cNvSpPr>
            <a:spLocks noGrp="1" noChangeArrowheads="1"/>
          </p:cNvSpPr>
          <p:nvPr>
            <p:ph idx="1"/>
          </p:nvPr>
        </p:nvSpPr>
        <p:spPr>
          <a:xfrm>
            <a:off x="431540" y="1340768"/>
            <a:ext cx="8352928" cy="5184576"/>
          </a:xfrm>
        </p:spPr>
        <p:txBody>
          <a:bodyPr/>
          <a:lstStyle/>
          <a:p>
            <a:r>
              <a:rPr lang="en-US" sz="2800" dirty="0" smtClean="0"/>
              <a:t>Should be at least 2 persons set up in your Department’s approval queue; when only one person is in the queue it really slows down the process if the Approver is on leave</a:t>
            </a:r>
          </a:p>
          <a:p>
            <a:pPr marL="342900" lvl="1" indent="-342900">
              <a:lnSpc>
                <a:spcPct val="90000"/>
              </a:lnSpc>
              <a:buClr>
                <a:schemeClr val="tx2"/>
              </a:buClr>
              <a:buSzPct val="75000"/>
              <a:buFont typeface="Wingdings" pitchFamily="2" charset="2"/>
              <a:buChar char="l"/>
            </a:pPr>
            <a:r>
              <a:rPr lang="en-US" dirty="0"/>
              <a:t>Be sure to follow </a:t>
            </a:r>
            <a:r>
              <a:rPr lang="en-US" dirty="0" smtClean="0"/>
              <a:t>up ASAP and </a:t>
            </a:r>
            <a:r>
              <a:rPr lang="en-US" dirty="0"/>
              <a:t>provide the Core Office with any </a:t>
            </a:r>
            <a:r>
              <a:rPr lang="en-US" dirty="0" smtClean="0"/>
              <a:t>requests for additional </a:t>
            </a:r>
            <a:r>
              <a:rPr lang="en-US" dirty="0"/>
              <a:t>information </a:t>
            </a:r>
            <a:r>
              <a:rPr lang="en-US" dirty="0" smtClean="0"/>
              <a:t>or missing backup</a:t>
            </a:r>
          </a:p>
          <a:p>
            <a:pPr marL="342900" lvl="1" indent="-342900">
              <a:lnSpc>
                <a:spcPct val="90000"/>
              </a:lnSpc>
              <a:buClr>
                <a:schemeClr val="tx2"/>
              </a:buClr>
              <a:buSzPct val="75000"/>
              <a:buFont typeface="Wingdings" pitchFamily="2" charset="2"/>
              <a:buChar char="l"/>
            </a:pPr>
            <a:r>
              <a:rPr lang="en-US" dirty="0" smtClean="0"/>
              <a:t>Remember to complete DPI and put DPI back in the queue, then request Department Banner approver to approve it again in the queue</a:t>
            </a:r>
          </a:p>
          <a:p>
            <a:pPr marL="342900" lvl="1" indent="-342900">
              <a:lnSpc>
                <a:spcPct val="90000"/>
              </a:lnSpc>
              <a:buClr>
                <a:schemeClr val="tx2"/>
              </a:buClr>
              <a:buSzPct val="75000"/>
              <a:buFont typeface="Wingdings" pitchFamily="2" charset="2"/>
              <a:buChar char="l"/>
            </a:pPr>
            <a:r>
              <a:rPr lang="en-US" dirty="0" smtClean="0"/>
              <a:t>Use the Travel Checklist and put the backup documents in order of the checklist</a:t>
            </a:r>
          </a:p>
          <a:p>
            <a:endParaRPr lang="en-US" dirty="0" smtClean="0"/>
          </a:p>
        </p:txBody>
      </p:sp>
      <p:sp>
        <p:nvSpPr>
          <p:cNvPr id="5" name="Slide Number Placeholder 5"/>
          <p:cNvSpPr>
            <a:spLocks noGrp="1"/>
          </p:cNvSpPr>
          <p:nvPr>
            <p:ph type="sldNum" sz="quarter" idx="12"/>
          </p:nvPr>
        </p:nvSpPr>
        <p:spPr/>
        <p:txBody>
          <a:bodyPr/>
          <a:lstStyle/>
          <a:p>
            <a:pPr lvl="1"/>
            <a:fld id="{B548AD80-568F-458B-BF1C-233105EB0E43}" type="slidenum">
              <a:rPr lang="en-US"/>
              <a:pPr lvl="1"/>
              <a:t>29</a:t>
            </a:fld>
            <a:endParaRPr lang="en-US">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75556" y="260648"/>
            <a:ext cx="8080375" cy="1008112"/>
          </a:xfrm>
        </p:spPr>
        <p:txBody>
          <a:bodyPr/>
          <a:lstStyle/>
          <a:p>
            <a:pPr algn="ctr"/>
            <a:r>
              <a:rPr lang="en-US" sz="3600" dirty="0" smtClean="0"/>
              <a:t>It averages </a:t>
            </a:r>
            <a:r>
              <a:rPr lang="en-US" sz="3600" dirty="0"/>
              <a:t>9 </a:t>
            </a:r>
            <a:r>
              <a:rPr lang="en-US" sz="3600" dirty="0" smtClean="0"/>
              <a:t>calendar days </a:t>
            </a:r>
            <a:r>
              <a:rPr lang="en-US" sz="3600" dirty="0"/>
              <a:t>for </a:t>
            </a:r>
            <a:r>
              <a:rPr lang="en-US" sz="3600" dirty="0" smtClean="0"/>
              <a:t>a DPI to get payment processed after submitted into Banner</a:t>
            </a:r>
            <a:endParaRPr lang="en-US" sz="3600" dirty="0"/>
          </a:p>
        </p:txBody>
      </p:sp>
      <p:sp>
        <p:nvSpPr>
          <p:cNvPr id="6149" name="Rectangle 5"/>
          <p:cNvSpPr>
            <a:spLocks noGrp="1" noChangeArrowheads="1"/>
          </p:cNvSpPr>
          <p:nvPr>
            <p:ph idx="1"/>
          </p:nvPr>
        </p:nvSpPr>
        <p:spPr>
          <a:xfrm>
            <a:off x="682625" y="1924224"/>
            <a:ext cx="7772400" cy="4709132"/>
          </a:xfrm>
        </p:spPr>
        <p:txBody>
          <a:bodyPr/>
          <a:lstStyle/>
          <a:p>
            <a:pPr marL="0" indent="0">
              <a:buNone/>
            </a:pPr>
            <a:endParaRPr lang="en-US" dirty="0"/>
          </a:p>
          <a:p>
            <a:pPr marL="0" indent="0">
              <a:buNone/>
            </a:pPr>
            <a:endParaRPr lang="en-US" dirty="0"/>
          </a:p>
        </p:txBody>
      </p:sp>
      <p:sp>
        <p:nvSpPr>
          <p:cNvPr id="5" name="Slide Number Placeholder 5"/>
          <p:cNvSpPr>
            <a:spLocks noGrp="1"/>
          </p:cNvSpPr>
          <p:nvPr>
            <p:ph type="sldNum" sz="quarter" idx="12"/>
          </p:nvPr>
        </p:nvSpPr>
        <p:spPr/>
        <p:txBody>
          <a:bodyPr/>
          <a:lstStyle/>
          <a:p>
            <a:pPr lvl="1"/>
            <a:fld id="{AE00B8D8-3381-47AF-820F-57129568A724}" type="slidenum">
              <a:rPr lang="en-US"/>
              <a:pPr lvl="1"/>
              <a:t>3</a:t>
            </a:fld>
            <a:endParaRPr lang="en-US">
              <a:latin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31926436"/>
              </p:ext>
            </p:extLst>
          </p:nvPr>
        </p:nvGraphicFramePr>
        <p:xfrm>
          <a:off x="539552" y="1772816"/>
          <a:ext cx="7956884" cy="4788526"/>
        </p:xfrm>
        <a:graphic>
          <a:graphicData uri="http://schemas.openxmlformats.org/drawingml/2006/table">
            <a:tbl>
              <a:tblPr/>
              <a:tblGrid>
                <a:gridCol w="2345720"/>
                <a:gridCol w="869098"/>
                <a:gridCol w="286886"/>
                <a:gridCol w="1080044"/>
                <a:gridCol w="270011"/>
                <a:gridCol w="888785"/>
                <a:gridCol w="315012"/>
                <a:gridCol w="855036"/>
                <a:gridCol w="281261"/>
                <a:gridCol w="765031"/>
              </a:tblGrid>
              <a:tr h="156814">
                <a:tc gridSpan="4">
                  <a:txBody>
                    <a:bodyPr/>
                    <a:lstStyle/>
                    <a:p>
                      <a:pPr algn="l" fontAlgn="b"/>
                      <a:r>
                        <a:rPr lang="en-US" sz="900" b="1" i="0" u="none" strike="noStrike" dirty="0">
                          <a:effectLst/>
                          <a:latin typeface="Arial"/>
                        </a:rPr>
                        <a:t>FY15 DPI APPROVAL SUMMARY FOR DPI PROCESSING TIME</a:t>
                      </a:r>
                    </a:p>
                  </a:txBody>
                  <a:tcPr marL="6813" marR="6813" marT="681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r>
              <a:tr h="156814">
                <a:tc>
                  <a:txBody>
                    <a:bodyPr/>
                    <a:lstStyle/>
                    <a:p>
                      <a:pPr algn="l" fontAlgn="b"/>
                      <a:r>
                        <a:rPr lang="en-US" sz="900" b="1" i="0" u="none" strike="noStrike">
                          <a:effectLst/>
                          <a:latin typeface="Arial"/>
                        </a:rPr>
                        <a:t>(CALENDAR DAYS)</a:t>
                      </a:r>
                    </a:p>
                  </a:txBody>
                  <a:tcPr marL="6813" marR="6813" marT="6813" marB="0" anchor="b">
                    <a:lnL>
                      <a:noFill/>
                    </a:lnL>
                    <a:lnR>
                      <a:noFill/>
                    </a:lnR>
                    <a:lnT>
                      <a:noFill/>
                    </a:lnT>
                    <a:lnB>
                      <a:noFill/>
                    </a:lnB>
                  </a:tcPr>
                </a:tc>
                <a:tc>
                  <a:txBody>
                    <a:bodyPr/>
                    <a:lstStyle/>
                    <a:p>
                      <a:pPr algn="l" fontAlgn="b"/>
                      <a:r>
                        <a:rPr lang="en-US" sz="700" b="1" i="0" u="none" strike="noStrike">
                          <a:effectLst/>
                          <a:latin typeface="Arial"/>
                        </a:rPr>
                        <a:t>As of 2/9/15</a:t>
                      </a: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r>
              <a:tr h="156814">
                <a:tc gridSpan="4">
                  <a:txBody>
                    <a:bodyPr/>
                    <a:lstStyle/>
                    <a:p>
                      <a:pPr algn="l" fontAlgn="b"/>
                      <a:r>
                        <a:rPr lang="en-US" sz="900" b="1" i="0" u="none" strike="noStrike">
                          <a:effectLst/>
                          <a:latin typeface="Arial"/>
                        </a:rPr>
                        <a:t>Paid DPEZ's w/ Transaction Dates from 7/1/14 - 1/31/15</a:t>
                      </a:r>
                    </a:p>
                  </a:txBody>
                  <a:tcPr marL="6813" marR="6813" marT="681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r>
              <a:tr h="126144">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r>
              <a:tr h="155825">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 Days Wait for</a:t>
                      </a: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 Days Wait for</a:t>
                      </a: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 Days Wait for</a:t>
                      </a: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Total Dept</a:t>
                      </a:r>
                    </a:p>
                  </a:txBody>
                  <a:tcPr marL="6813" marR="6813" marT="6813" marB="0" anchor="b">
                    <a:lnL>
                      <a:noFill/>
                    </a:lnL>
                    <a:lnR>
                      <a:noFill/>
                    </a:lnR>
                    <a:lnT>
                      <a:noFill/>
                    </a:lnT>
                    <a:lnB>
                      <a:noFill/>
                    </a:lnB>
                  </a:tcPr>
                </a:tc>
                <a:tc>
                  <a:txBody>
                    <a:bodyPr/>
                    <a:lstStyle/>
                    <a:p>
                      <a:pPr algn="l" fontAlgn="b"/>
                      <a:endParaRPr lang="en-US" sz="700" b="0"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Total DPI's</a:t>
                      </a:r>
                    </a:p>
                  </a:txBody>
                  <a:tcPr marL="6813" marR="6813" marT="6813" marB="0" anchor="b">
                    <a:lnL>
                      <a:noFill/>
                    </a:lnL>
                    <a:lnR>
                      <a:noFill/>
                    </a:lnR>
                    <a:lnT>
                      <a:noFill/>
                    </a:lnT>
                    <a:lnB>
                      <a:noFill/>
                    </a:lnB>
                  </a:tcPr>
                </a:tc>
              </a:tr>
              <a:tr h="155825">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Dept Approval</a:t>
                      </a: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Cent Acct Approval</a:t>
                      </a: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AP Check Issue</a:t>
                      </a: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Wait for Check</a:t>
                      </a:r>
                    </a:p>
                  </a:txBody>
                  <a:tcPr marL="6813" marR="6813" marT="6813" marB="0" anchor="b">
                    <a:lnL>
                      <a:noFill/>
                    </a:lnL>
                    <a:lnR>
                      <a:noFill/>
                    </a:lnR>
                    <a:lnT>
                      <a:noFill/>
                    </a:lnT>
                    <a:lnB>
                      <a:noFill/>
                    </a:lnB>
                  </a:tcPr>
                </a:tc>
                <a:tc>
                  <a:txBody>
                    <a:bodyPr/>
                    <a:lstStyle/>
                    <a:p>
                      <a:pPr algn="l" fontAlgn="b"/>
                      <a:endParaRPr lang="en-US" sz="700" b="0"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Processed</a:t>
                      </a:r>
                    </a:p>
                  </a:txBody>
                  <a:tcPr marL="6813" marR="6813" marT="6813" marB="0" anchor="b">
                    <a:lnL>
                      <a:noFill/>
                    </a:lnL>
                    <a:lnR>
                      <a:noFill/>
                    </a:lnR>
                    <a:lnT>
                      <a:noFill/>
                    </a:lnT>
                    <a:lnB>
                      <a:noFill/>
                    </a:lnB>
                  </a:tcPr>
                </a:tc>
              </a:tr>
              <a:tr h="126144">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l" fontAlgn="b"/>
                      <a:endParaRPr lang="en-US" sz="700" b="0" i="0" u="none" strike="noStrike">
                        <a:solidFill>
                          <a:srgbClr val="FF0000"/>
                        </a:solidFill>
                        <a:effectLst/>
                        <a:latin typeface="Arial"/>
                      </a:endParaRPr>
                    </a:p>
                  </a:txBody>
                  <a:tcPr marL="6813" marR="6813" marT="6813" marB="0" anchor="b">
                    <a:lnL>
                      <a:noFill/>
                    </a:lnL>
                    <a:lnR>
                      <a:noFill/>
                    </a:lnR>
                    <a:lnT>
                      <a:noFill/>
                    </a:lnT>
                    <a:lnB>
                      <a:noFill/>
                    </a:lnB>
                  </a:tcPr>
                </a:tc>
              </a:tr>
              <a:tr h="306209">
                <a:tc>
                  <a:txBody>
                    <a:bodyPr/>
                    <a:lstStyle/>
                    <a:p>
                      <a:pPr algn="l" fontAlgn="b"/>
                      <a:r>
                        <a:rPr lang="en-US" sz="900" b="1" i="0" u="sng" strike="noStrike" dirty="0">
                          <a:effectLst/>
                          <a:latin typeface="Arial"/>
                        </a:rPr>
                        <a:t>Contract &amp; Grant Accounting - Main</a:t>
                      </a: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3.6</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dirty="0">
                          <a:effectLst/>
                          <a:latin typeface="Arial"/>
                        </a:rPr>
                        <a:t>4.3</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0.7</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8.6</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r" fontAlgn="b"/>
                      <a:r>
                        <a:rPr lang="en-US" sz="900" b="1" i="0" u="none" strike="noStrike">
                          <a:effectLst/>
                          <a:latin typeface="Arial"/>
                        </a:rPr>
                        <a:t>         3,815 </a:t>
                      </a:r>
                    </a:p>
                  </a:txBody>
                  <a:tcPr marL="6813" marR="6813" marT="6813" marB="0" anchor="b">
                    <a:lnL>
                      <a:noFill/>
                    </a:lnL>
                    <a:lnR>
                      <a:noFill/>
                    </a:lnR>
                    <a:lnT>
                      <a:noFill/>
                    </a:lnT>
                    <a:lnB>
                      <a:noFill/>
                    </a:lnB>
                  </a:tcPr>
                </a:tc>
              </a:tr>
              <a:tr h="126144">
                <a:tc>
                  <a:txBody>
                    <a:bodyPr/>
                    <a:lstStyle/>
                    <a:p>
                      <a:pPr algn="r" fontAlgn="b"/>
                      <a:r>
                        <a:rPr lang="en-US" sz="700" b="0" i="0" u="none" strike="noStrike">
                          <a:effectLst/>
                          <a:latin typeface="Arial"/>
                        </a:rPr>
                        <a:t>FY14</a:t>
                      </a:r>
                    </a:p>
                  </a:txBody>
                  <a:tcPr marL="6813" marR="6813" marT="6813" marB="0" anchor="b">
                    <a:lnL>
                      <a:noFill/>
                    </a:lnL>
                    <a:lnR>
                      <a:noFill/>
                    </a:lnR>
                    <a:lnT>
                      <a:noFill/>
                    </a:lnT>
                    <a:lnB>
                      <a:noFill/>
                    </a:lnB>
                  </a:tcPr>
                </a:tc>
                <a:tc>
                  <a:txBody>
                    <a:bodyPr/>
                    <a:lstStyle/>
                    <a:p>
                      <a:pPr algn="ctr" fontAlgn="b"/>
                      <a:r>
                        <a:rPr lang="en-US" sz="700" b="0" i="0" u="none" strike="noStrike">
                          <a:effectLst/>
                          <a:latin typeface="Arial"/>
                        </a:rPr>
                        <a:t>3.6</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4.6</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0.8</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9</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r" fontAlgn="b"/>
                      <a:r>
                        <a:rPr lang="en-US" sz="700" b="0" i="0" u="none" strike="noStrike">
                          <a:effectLst/>
                          <a:latin typeface="Arial"/>
                        </a:rPr>
                        <a:t>            7,920 </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r>
              <a:tr h="155825">
                <a:tc>
                  <a:txBody>
                    <a:bodyPr/>
                    <a:lstStyle/>
                    <a:p>
                      <a:pPr algn="r" fontAlgn="b"/>
                      <a:r>
                        <a:rPr lang="en-US" sz="700" b="0" i="0" u="none" strike="noStrike">
                          <a:effectLst/>
                          <a:latin typeface="Arial"/>
                        </a:rPr>
                        <a:t>Change</a:t>
                      </a: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0.0</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1" i="0" u="none" strike="noStrike">
                          <a:effectLst/>
                          <a:latin typeface="Arial"/>
                        </a:rPr>
                        <a:t>-0.3</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1" i="0" u="none" strike="noStrike">
                          <a:effectLst/>
                          <a:latin typeface="Arial"/>
                        </a:rPr>
                        <a:t>-0.1</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1" i="0" u="none" strike="noStrike">
                          <a:effectLst/>
                          <a:latin typeface="Arial"/>
                        </a:rPr>
                        <a:t>-0.4</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r" fontAlgn="b"/>
                      <a:r>
                        <a:rPr lang="en-US" sz="700" b="1" i="0" u="none" strike="noStrike">
                          <a:effectLst/>
                          <a:latin typeface="Arial"/>
                        </a:rPr>
                        <a:t>           (4,105)</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r>
              <a:tr h="155825">
                <a:tc>
                  <a:txBody>
                    <a:bodyPr/>
                    <a:lstStyle/>
                    <a:p>
                      <a:pPr algn="l" fontAlgn="b"/>
                      <a:endParaRPr lang="en-US" sz="700" b="1" i="0" u="sng"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r>
              <a:tr h="156814">
                <a:tc>
                  <a:txBody>
                    <a:bodyPr/>
                    <a:lstStyle/>
                    <a:p>
                      <a:pPr algn="l" fontAlgn="b"/>
                      <a:r>
                        <a:rPr lang="en-US" sz="900" b="1" i="0" u="sng" strike="noStrike">
                          <a:effectLst/>
                          <a:latin typeface="Arial"/>
                        </a:rPr>
                        <a:t>Plant Funds/CCMS</a:t>
                      </a: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1.7</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2.6</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2.6</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6.9</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r" fontAlgn="b"/>
                      <a:r>
                        <a:rPr lang="en-US" sz="900" b="1" i="0" u="none" strike="noStrike">
                          <a:effectLst/>
                          <a:latin typeface="Arial"/>
                        </a:rPr>
                        <a:t>               72 </a:t>
                      </a:r>
                    </a:p>
                  </a:txBody>
                  <a:tcPr marL="6813" marR="6813" marT="6813" marB="0" anchor="b">
                    <a:lnL>
                      <a:noFill/>
                    </a:lnL>
                    <a:lnR>
                      <a:noFill/>
                    </a:lnR>
                    <a:lnT>
                      <a:noFill/>
                    </a:lnT>
                    <a:lnB>
                      <a:noFill/>
                    </a:lnB>
                  </a:tcPr>
                </a:tc>
              </a:tr>
              <a:tr h="126144">
                <a:tc>
                  <a:txBody>
                    <a:bodyPr/>
                    <a:lstStyle/>
                    <a:p>
                      <a:pPr algn="r" fontAlgn="b"/>
                      <a:r>
                        <a:rPr lang="en-US" sz="700" b="0" i="0" u="none" strike="noStrike">
                          <a:effectLst/>
                          <a:latin typeface="Arial"/>
                        </a:rPr>
                        <a:t>FY14</a:t>
                      </a:r>
                    </a:p>
                  </a:txBody>
                  <a:tcPr marL="6813" marR="6813" marT="6813" marB="0" anchor="b">
                    <a:lnL>
                      <a:noFill/>
                    </a:lnL>
                    <a:lnR>
                      <a:noFill/>
                    </a:lnR>
                    <a:lnT>
                      <a:noFill/>
                    </a:lnT>
                    <a:lnB>
                      <a:noFill/>
                    </a:lnB>
                  </a:tcPr>
                </a:tc>
                <a:tc>
                  <a:txBody>
                    <a:bodyPr/>
                    <a:lstStyle/>
                    <a:p>
                      <a:pPr algn="ctr" fontAlgn="b"/>
                      <a:r>
                        <a:rPr lang="en-US" sz="700" b="0" i="0" u="none" strike="noStrike">
                          <a:effectLst/>
                          <a:latin typeface="Arial"/>
                        </a:rPr>
                        <a:t>2.1</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2.5</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3.9</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8.5</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r" fontAlgn="b"/>
                      <a:r>
                        <a:rPr lang="en-US" sz="700" b="0" i="0" u="none" strike="noStrike">
                          <a:effectLst/>
                          <a:latin typeface="Arial"/>
                        </a:rPr>
                        <a:t>               150 </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r>
              <a:tr h="155825">
                <a:tc>
                  <a:txBody>
                    <a:bodyPr/>
                    <a:lstStyle/>
                    <a:p>
                      <a:pPr algn="r" fontAlgn="b"/>
                      <a:r>
                        <a:rPr lang="en-US" sz="700" b="0" i="0" u="none" strike="noStrike">
                          <a:effectLst/>
                          <a:latin typeface="Arial"/>
                        </a:rPr>
                        <a:t>Change</a:t>
                      </a: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-0.4</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1" i="0" u="none" strike="noStrike">
                          <a:effectLst/>
                          <a:latin typeface="Arial"/>
                        </a:rPr>
                        <a:t>0.1</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1" i="0" u="none" strike="noStrike">
                          <a:effectLst/>
                          <a:latin typeface="Arial"/>
                        </a:rPr>
                        <a:t>-1.3</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1" i="0" u="none" strike="noStrike">
                          <a:effectLst/>
                          <a:latin typeface="Arial"/>
                        </a:rPr>
                        <a:t>-1.6</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r" fontAlgn="b"/>
                      <a:r>
                        <a:rPr lang="en-US" sz="700" b="1" i="0" u="none" strike="noStrike">
                          <a:effectLst/>
                          <a:latin typeface="Arial"/>
                        </a:rPr>
                        <a:t>               (78)</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r>
              <a:tr h="155825">
                <a:tc>
                  <a:txBody>
                    <a:bodyPr/>
                    <a:lstStyle/>
                    <a:p>
                      <a:pPr algn="l" fontAlgn="b"/>
                      <a:endParaRPr lang="en-US" sz="700" b="1" i="0" u="sng"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r" fontAlgn="b"/>
                      <a:endParaRPr lang="en-US" sz="700" b="1" i="0" u="none" strike="noStrike">
                        <a:effectLst/>
                        <a:latin typeface="Arial"/>
                      </a:endParaRPr>
                    </a:p>
                  </a:txBody>
                  <a:tcPr marL="6813" marR="6813" marT="6813" marB="0" anchor="b">
                    <a:lnL>
                      <a:noFill/>
                    </a:lnL>
                    <a:lnR>
                      <a:noFill/>
                    </a:lnR>
                    <a:lnT>
                      <a:noFill/>
                    </a:lnT>
                    <a:lnB>
                      <a:noFill/>
                    </a:lnB>
                  </a:tcPr>
                </a:tc>
              </a:tr>
              <a:tr h="156814">
                <a:tc>
                  <a:txBody>
                    <a:bodyPr/>
                    <a:lstStyle/>
                    <a:p>
                      <a:pPr algn="l" fontAlgn="b"/>
                      <a:r>
                        <a:rPr lang="en-US" sz="900" b="1" i="0" u="sng" strike="noStrike">
                          <a:effectLst/>
                          <a:latin typeface="Arial"/>
                        </a:rPr>
                        <a:t>Unrestricted Accounting - Main</a:t>
                      </a: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2.5</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4.4</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0.9</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7.8</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r" fontAlgn="b"/>
                      <a:r>
                        <a:rPr lang="en-US" sz="900" b="1" i="0" u="none" strike="noStrike">
                          <a:effectLst/>
                          <a:latin typeface="Arial"/>
                        </a:rPr>
                        <a:t>       12,909 </a:t>
                      </a:r>
                    </a:p>
                  </a:txBody>
                  <a:tcPr marL="6813" marR="6813" marT="6813" marB="0" anchor="b">
                    <a:lnL>
                      <a:noFill/>
                    </a:lnL>
                    <a:lnR>
                      <a:noFill/>
                    </a:lnR>
                    <a:lnT>
                      <a:noFill/>
                    </a:lnT>
                    <a:lnB>
                      <a:noFill/>
                    </a:lnB>
                  </a:tcPr>
                </a:tc>
              </a:tr>
              <a:tr h="126144">
                <a:tc>
                  <a:txBody>
                    <a:bodyPr/>
                    <a:lstStyle/>
                    <a:p>
                      <a:pPr algn="r" fontAlgn="b"/>
                      <a:r>
                        <a:rPr lang="en-US" sz="700" b="0" i="0" u="none" strike="noStrike">
                          <a:effectLst/>
                          <a:latin typeface="Arial"/>
                        </a:rPr>
                        <a:t>FY14</a:t>
                      </a:r>
                    </a:p>
                  </a:txBody>
                  <a:tcPr marL="6813" marR="6813" marT="6813" marB="0" anchor="b">
                    <a:lnL>
                      <a:noFill/>
                    </a:lnL>
                    <a:lnR>
                      <a:noFill/>
                    </a:lnR>
                    <a:lnT>
                      <a:noFill/>
                    </a:lnT>
                    <a:lnB>
                      <a:noFill/>
                    </a:lnB>
                  </a:tcPr>
                </a:tc>
                <a:tc>
                  <a:txBody>
                    <a:bodyPr/>
                    <a:lstStyle/>
                    <a:p>
                      <a:pPr algn="ctr" fontAlgn="b"/>
                      <a:r>
                        <a:rPr lang="en-US" sz="700" b="0" i="0" u="none" strike="noStrike">
                          <a:effectLst/>
                          <a:latin typeface="Arial"/>
                        </a:rPr>
                        <a:t>2.2</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4.4</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1.0</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7.6</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r" fontAlgn="b"/>
                      <a:r>
                        <a:rPr lang="en-US" sz="700" b="0" i="0" u="none" strike="noStrike">
                          <a:effectLst/>
                          <a:latin typeface="Arial"/>
                        </a:rPr>
                        <a:t>          24,083 </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r>
              <a:tr h="155825">
                <a:tc>
                  <a:txBody>
                    <a:bodyPr/>
                    <a:lstStyle/>
                    <a:p>
                      <a:pPr algn="r" fontAlgn="b"/>
                      <a:r>
                        <a:rPr lang="en-US" sz="700" b="0" i="0" u="none" strike="noStrike">
                          <a:effectLst/>
                          <a:latin typeface="Arial"/>
                        </a:rPr>
                        <a:t>Change</a:t>
                      </a: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0.3</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1" i="0" u="none" strike="noStrike">
                          <a:effectLst/>
                          <a:latin typeface="Arial"/>
                        </a:rPr>
                        <a:t>0.0</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1" i="0" u="none" strike="noStrike">
                          <a:effectLst/>
                          <a:latin typeface="Arial"/>
                        </a:rPr>
                        <a:t>-0.1</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0.2</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r" fontAlgn="b"/>
                      <a:r>
                        <a:rPr lang="en-US" sz="700" b="1" i="0" u="none" strike="noStrike">
                          <a:effectLst/>
                          <a:latin typeface="Arial"/>
                        </a:rPr>
                        <a:t>         (11,174)</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r>
              <a:tr h="155825">
                <a:tc>
                  <a:txBody>
                    <a:bodyPr/>
                    <a:lstStyle/>
                    <a:p>
                      <a:pPr algn="l" fontAlgn="b"/>
                      <a:endParaRPr lang="en-US" sz="700" b="1" i="0" u="sng"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r" fontAlgn="b"/>
                      <a:endParaRPr lang="en-US" sz="700" b="1" i="0" u="none" strike="noStrike">
                        <a:effectLst/>
                        <a:latin typeface="Arial"/>
                      </a:endParaRPr>
                    </a:p>
                  </a:txBody>
                  <a:tcPr marL="6813" marR="6813" marT="6813" marB="0" anchor="b">
                    <a:lnL>
                      <a:noFill/>
                    </a:lnL>
                    <a:lnR>
                      <a:noFill/>
                    </a:lnR>
                    <a:lnT>
                      <a:noFill/>
                    </a:lnT>
                    <a:lnB>
                      <a:noFill/>
                    </a:lnB>
                  </a:tcPr>
                </a:tc>
              </a:tr>
              <a:tr h="306209">
                <a:tc>
                  <a:txBody>
                    <a:bodyPr/>
                    <a:lstStyle/>
                    <a:p>
                      <a:pPr algn="l" fontAlgn="b"/>
                      <a:r>
                        <a:rPr lang="en-US" sz="900" b="1" i="0" u="sng" strike="noStrike">
                          <a:effectLst/>
                          <a:latin typeface="Arial"/>
                        </a:rPr>
                        <a:t>Contract &amp; Grant Accounting - HSC</a:t>
                      </a: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5.8</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5.4</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1.2</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12.4</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r" fontAlgn="b"/>
                      <a:r>
                        <a:rPr lang="en-US" sz="900" b="1" i="0" u="none" strike="noStrike">
                          <a:effectLst/>
                          <a:latin typeface="Arial"/>
                        </a:rPr>
                        <a:t>         3,645 </a:t>
                      </a:r>
                    </a:p>
                  </a:txBody>
                  <a:tcPr marL="6813" marR="6813" marT="6813" marB="0" anchor="b">
                    <a:lnL>
                      <a:noFill/>
                    </a:lnL>
                    <a:lnR>
                      <a:noFill/>
                    </a:lnR>
                    <a:lnT>
                      <a:noFill/>
                    </a:lnT>
                    <a:lnB>
                      <a:noFill/>
                    </a:lnB>
                  </a:tcPr>
                </a:tc>
              </a:tr>
              <a:tr h="126144">
                <a:tc>
                  <a:txBody>
                    <a:bodyPr/>
                    <a:lstStyle/>
                    <a:p>
                      <a:pPr algn="r" fontAlgn="b"/>
                      <a:r>
                        <a:rPr lang="en-US" sz="700" b="0" i="0" u="none" strike="noStrike">
                          <a:effectLst/>
                          <a:latin typeface="Arial"/>
                        </a:rPr>
                        <a:t>FY14</a:t>
                      </a:r>
                    </a:p>
                  </a:txBody>
                  <a:tcPr marL="6813" marR="6813" marT="6813" marB="0" anchor="b">
                    <a:lnL>
                      <a:noFill/>
                    </a:lnL>
                    <a:lnR>
                      <a:noFill/>
                    </a:lnR>
                    <a:lnT>
                      <a:noFill/>
                    </a:lnT>
                    <a:lnB>
                      <a:noFill/>
                    </a:lnB>
                  </a:tcPr>
                </a:tc>
                <a:tc>
                  <a:txBody>
                    <a:bodyPr/>
                    <a:lstStyle/>
                    <a:p>
                      <a:pPr algn="ctr" fontAlgn="b"/>
                      <a:r>
                        <a:rPr lang="en-US" sz="700" b="0" i="0" u="none" strike="noStrike">
                          <a:effectLst/>
                          <a:latin typeface="Arial"/>
                        </a:rPr>
                        <a:t>6</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4.9</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1.2</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12.1</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r" fontAlgn="b"/>
                      <a:r>
                        <a:rPr lang="en-US" sz="700" b="0" i="0" u="none" strike="noStrike">
                          <a:effectLst/>
                          <a:latin typeface="Arial"/>
                        </a:rPr>
                        <a:t>            6,188 </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r>
              <a:tr h="155825">
                <a:tc>
                  <a:txBody>
                    <a:bodyPr/>
                    <a:lstStyle/>
                    <a:p>
                      <a:pPr algn="r" fontAlgn="b"/>
                      <a:r>
                        <a:rPr lang="en-US" sz="700" b="0" i="0" u="none" strike="noStrike">
                          <a:effectLst/>
                          <a:latin typeface="Arial"/>
                        </a:rPr>
                        <a:t>Change</a:t>
                      </a: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-0.2</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1" i="0" u="none" strike="noStrike">
                          <a:effectLst/>
                          <a:latin typeface="Arial"/>
                        </a:rPr>
                        <a:t>0.5</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1" i="0" u="none" strike="noStrike">
                          <a:effectLst/>
                          <a:latin typeface="Arial"/>
                        </a:rPr>
                        <a:t>0.0</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1" i="0" u="none" strike="noStrike">
                          <a:effectLst/>
                          <a:latin typeface="Arial"/>
                        </a:rPr>
                        <a:t>0.3</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r" fontAlgn="b"/>
                      <a:r>
                        <a:rPr lang="en-US" sz="700" b="1" i="0" u="none" strike="noStrike">
                          <a:effectLst/>
                          <a:latin typeface="Arial"/>
                        </a:rPr>
                        <a:t>           (2,543)</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r>
              <a:tr h="155825">
                <a:tc>
                  <a:txBody>
                    <a:bodyPr/>
                    <a:lstStyle/>
                    <a:p>
                      <a:pPr algn="l" fontAlgn="b"/>
                      <a:endParaRPr lang="en-US" sz="700" b="1" i="0" u="sng"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r>
              <a:tr h="156814">
                <a:tc>
                  <a:txBody>
                    <a:bodyPr/>
                    <a:lstStyle/>
                    <a:p>
                      <a:pPr algn="l" fontAlgn="b"/>
                      <a:r>
                        <a:rPr lang="en-US" sz="900" b="1" i="0" u="sng" strike="noStrike">
                          <a:effectLst/>
                          <a:latin typeface="Arial"/>
                        </a:rPr>
                        <a:t>Unrestricted Accounting - HSC</a:t>
                      </a: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5.3</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3.7</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0.6</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9.6</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r" fontAlgn="b"/>
                      <a:r>
                        <a:rPr lang="en-US" sz="900" b="1" i="0" u="none" strike="noStrike">
                          <a:effectLst/>
                          <a:latin typeface="Arial"/>
                        </a:rPr>
                        <a:t>         5,804 </a:t>
                      </a:r>
                    </a:p>
                  </a:txBody>
                  <a:tcPr marL="6813" marR="6813" marT="6813" marB="0" anchor="b">
                    <a:lnL>
                      <a:noFill/>
                    </a:lnL>
                    <a:lnR>
                      <a:noFill/>
                    </a:lnR>
                    <a:lnT>
                      <a:noFill/>
                    </a:lnT>
                    <a:lnB>
                      <a:noFill/>
                    </a:lnB>
                  </a:tcPr>
                </a:tc>
              </a:tr>
              <a:tr h="126144">
                <a:tc>
                  <a:txBody>
                    <a:bodyPr/>
                    <a:lstStyle/>
                    <a:p>
                      <a:pPr algn="r" fontAlgn="b"/>
                      <a:r>
                        <a:rPr lang="en-US" sz="700" b="0" i="0" u="none" strike="noStrike">
                          <a:effectLst/>
                          <a:latin typeface="Arial"/>
                        </a:rPr>
                        <a:t>FY14</a:t>
                      </a:r>
                    </a:p>
                  </a:txBody>
                  <a:tcPr marL="6813" marR="6813" marT="6813" marB="0" anchor="b">
                    <a:lnL>
                      <a:noFill/>
                    </a:lnL>
                    <a:lnR>
                      <a:noFill/>
                    </a:lnR>
                    <a:lnT>
                      <a:noFill/>
                    </a:lnT>
                    <a:lnB>
                      <a:noFill/>
                    </a:lnB>
                  </a:tcPr>
                </a:tc>
                <a:tc>
                  <a:txBody>
                    <a:bodyPr/>
                    <a:lstStyle/>
                    <a:p>
                      <a:pPr algn="ctr" fontAlgn="b"/>
                      <a:r>
                        <a:rPr lang="en-US" sz="700" b="0" i="0" u="none" strike="noStrike">
                          <a:effectLst/>
                          <a:latin typeface="Arial"/>
                        </a:rPr>
                        <a:t>5.2</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3.9</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0.6</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9.7</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r" fontAlgn="b"/>
                      <a:r>
                        <a:rPr lang="en-US" sz="700" b="0" i="0" u="none" strike="noStrike">
                          <a:effectLst/>
                          <a:latin typeface="Arial"/>
                        </a:rPr>
                        <a:t>          10,813 </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r>
              <a:tr h="155825">
                <a:tc>
                  <a:txBody>
                    <a:bodyPr/>
                    <a:lstStyle/>
                    <a:p>
                      <a:pPr algn="r" fontAlgn="b"/>
                      <a:r>
                        <a:rPr lang="en-US" sz="700" b="0" i="0" u="none" strike="noStrike">
                          <a:effectLst/>
                          <a:latin typeface="Arial"/>
                        </a:rPr>
                        <a:t>Change</a:t>
                      </a:r>
                    </a:p>
                  </a:txBody>
                  <a:tcPr marL="6813" marR="6813" marT="6813" marB="0" anchor="b">
                    <a:lnL>
                      <a:noFill/>
                    </a:lnL>
                    <a:lnR>
                      <a:noFill/>
                    </a:lnR>
                    <a:lnT>
                      <a:noFill/>
                    </a:lnT>
                    <a:lnB>
                      <a:noFill/>
                    </a:lnB>
                  </a:tcPr>
                </a:tc>
                <a:tc>
                  <a:txBody>
                    <a:bodyPr/>
                    <a:lstStyle/>
                    <a:p>
                      <a:pPr algn="ctr" fontAlgn="b"/>
                      <a:r>
                        <a:rPr lang="en-US" sz="700" b="1" i="0" u="none" strike="noStrike">
                          <a:effectLst/>
                          <a:latin typeface="Arial"/>
                        </a:rPr>
                        <a:t>0.1</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1" i="0" u="none" strike="noStrike" dirty="0">
                          <a:effectLst/>
                          <a:latin typeface="Arial"/>
                        </a:rPr>
                        <a:t>-0.2</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1" i="0" u="none" strike="noStrike">
                          <a:effectLst/>
                          <a:latin typeface="Arial"/>
                        </a:rPr>
                        <a:t>0.0</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1" i="0" u="none" strike="noStrike">
                          <a:effectLst/>
                          <a:latin typeface="Arial"/>
                        </a:rPr>
                        <a:t>-0.1</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1"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r" fontAlgn="b"/>
                      <a:r>
                        <a:rPr lang="en-US" sz="700" b="1" i="0" u="none" strike="noStrike">
                          <a:effectLst/>
                          <a:latin typeface="Arial"/>
                        </a:rPr>
                        <a:t>           (5,009)</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r>
              <a:tr h="155825">
                <a:tc>
                  <a:txBody>
                    <a:bodyPr/>
                    <a:lstStyle/>
                    <a:p>
                      <a:pPr algn="l" fontAlgn="b"/>
                      <a:endParaRPr lang="en-US" sz="700" b="1" i="0" u="sng"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dirty="0">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effectLst/>
                        <a:latin typeface="Arial"/>
                      </a:endParaRPr>
                    </a:p>
                  </a:txBody>
                  <a:tcPr marL="6813" marR="6813" marT="6813" marB="0" anchor="b">
                    <a:lnL>
                      <a:noFill/>
                    </a:lnL>
                    <a:lnR>
                      <a:noFill/>
                    </a:lnR>
                    <a:lnT>
                      <a:noFill/>
                    </a:lnT>
                    <a:lnB>
                      <a:noFill/>
                    </a:lnB>
                  </a:tcPr>
                </a:tc>
                <a:tc>
                  <a:txBody>
                    <a:bodyPr/>
                    <a:lstStyle/>
                    <a:p>
                      <a:pPr algn="ct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c>
                  <a:txBody>
                    <a:bodyPr/>
                    <a:lstStyle/>
                    <a:p>
                      <a:pPr algn="r" fontAlgn="b"/>
                      <a:endParaRPr lang="en-US" sz="700" b="1" i="0" u="none" strike="noStrike">
                        <a:solidFill>
                          <a:srgbClr val="FF0000"/>
                        </a:solidFill>
                        <a:effectLst/>
                        <a:latin typeface="Arial"/>
                      </a:endParaRPr>
                    </a:p>
                  </a:txBody>
                  <a:tcPr marL="6813" marR="6813" marT="6813" marB="0" anchor="b">
                    <a:lnL>
                      <a:noFill/>
                    </a:lnL>
                    <a:lnR>
                      <a:noFill/>
                    </a:lnR>
                    <a:lnT>
                      <a:noFill/>
                    </a:lnT>
                    <a:lnB>
                      <a:noFill/>
                    </a:lnB>
                  </a:tcPr>
                </a:tc>
              </a:tr>
              <a:tr h="200347">
                <a:tc>
                  <a:txBody>
                    <a:bodyPr/>
                    <a:lstStyle/>
                    <a:p>
                      <a:pPr algn="l" fontAlgn="b"/>
                      <a:r>
                        <a:rPr lang="en-US" sz="900" b="1" i="0" u="sng" strike="noStrike">
                          <a:effectLst/>
                          <a:latin typeface="Arial"/>
                        </a:rPr>
                        <a:t>All Accounting Offices</a:t>
                      </a:r>
                    </a:p>
                  </a:txBody>
                  <a:tcPr marL="6813" marR="6813" marT="6813" marB="0" anchor="b">
                    <a:lnL>
                      <a:noFill/>
                    </a:lnL>
                    <a:lnR>
                      <a:noFill/>
                    </a:lnR>
                    <a:lnT>
                      <a:noFill/>
                    </a:lnT>
                    <a:lnB>
                      <a:noFill/>
                    </a:lnB>
                  </a:tcPr>
                </a:tc>
                <a:tc>
                  <a:txBody>
                    <a:bodyPr/>
                    <a:lstStyle/>
                    <a:p>
                      <a:pPr algn="ctr" fontAlgn="b"/>
                      <a:r>
                        <a:rPr lang="en-US" sz="1100" b="1" i="0" u="none" strike="noStrike">
                          <a:solidFill>
                            <a:srgbClr val="FF0000"/>
                          </a:solidFill>
                          <a:effectLst/>
                          <a:latin typeface="Arial"/>
                        </a:rPr>
                        <a:t>3.7</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1100" b="1" i="0" u="none" strike="noStrike">
                          <a:solidFill>
                            <a:srgbClr val="FF0000"/>
                          </a:solidFill>
                          <a:effectLst/>
                          <a:latin typeface="Arial"/>
                        </a:rPr>
                        <a:t>4.3</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900" b="1" i="0" u="none" strike="noStrike">
                          <a:effectLst/>
                          <a:latin typeface="Arial"/>
                        </a:rPr>
                        <a:t>0.9</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ctr" fontAlgn="b"/>
                      <a:r>
                        <a:rPr lang="en-US" sz="1100" b="1" i="0" u="none" strike="noStrike" dirty="0">
                          <a:solidFill>
                            <a:srgbClr val="FF0000"/>
                          </a:solidFill>
                          <a:effectLst/>
                          <a:latin typeface="Arial"/>
                        </a:rPr>
                        <a:t>8.9</a:t>
                      </a:r>
                    </a:p>
                  </a:txBody>
                  <a:tcPr marL="6813" marR="6813" marT="6813" marB="0" anchor="b">
                    <a:lnL>
                      <a:noFill/>
                    </a:lnL>
                    <a:lnR>
                      <a:noFill/>
                    </a:lnR>
                    <a:lnT>
                      <a:noFill/>
                    </a:lnT>
                    <a:lnB>
                      <a:noFill/>
                    </a:lnB>
                  </a:tcPr>
                </a:tc>
                <a:tc>
                  <a:txBody>
                    <a:bodyPr/>
                    <a:lstStyle/>
                    <a:p>
                      <a:pPr algn="ctr" fontAlgn="b"/>
                      <a:endParaRPr lang="en-US" sz="900" b="1" i="0" u="none" strike="noStrike">
                        <a:effectLst/>
                        <a:latin typeface="Arial"/>
                      </a:endParaRPr>
                    </a:p>
                  </a:txBody>
                  <a:tcPr marL="6813" marR="6813" marT="6813" marB="0" anchor="b">
                    <a:lnL>
                      <a:noFill/>
                    </a:lnL>
                    <a:lnR>
                      <a:noFill/>
                    </a:lnR>
                    <a:lnT>
                      <a:noFill/>
                    </a:lnT>
                    <a:lnB>
                      <a:noFill/>
                    </a:lnB>
                  </a:tcPr>
                </a:tc>
                <a:tc>
                  <a:txBody>
                    <a:bodyPr/>
                    <a:lstStyle/>
                    <a:p>
                      <a:pPr algn="r" fontAlgn="b"/>
                      <a:r>
                        <a:rPr lang="en-US" sz="900" b="1" i="0" u="none" strike="noStrike">
                          <a:effectLst/>
                          <a:latin typeface="Arial"/>
                        </a:rPr>
                        <a:t>       26,245 </a:t>
                      </a:r>
                    </a:p>
                  </a:txBody>
                  <a:tcPr marL="6813" marR="6813" marT="6813" marB="0" anchor="b">
                    <a:lnL>
                      <a:noFill/>
                    </a:lnL>
                    <a:lnR>
                      <a:noFill/>
                    </a:lnR>
                    <a:lnT>
                      <a:noFill/>
                    </a:lnT>
                    <a:lnB>
                      <a:noFill/>
                    </a:lnB>
                  </a:tcPr>
                </a:tc>
              </a:tr>
              <a:tr h="126144">
                <a:tc>
                  <a:txBody>
                    <a:bodyPr/>
                    <a:lstStyle/>
                    <a:p>
                      <a:pPr algn="r" fontAlgn="b"/>
                      <a:r>
                        <a:rPr lang="en-US" sz="700" b="0" i="0" u="none" strike="noStrike">
                          <a:effectLst/>
                          <a:latin typeface="Arial"/>
                        </a:rPr>
                        <a:t>FY14</a:t>
                      </a:r>
                    </a:p>
                  </a:txBody>
                  <a:tcPr marL="6813" marR="6813" marT="6813" marB="0" anchor="b">
                    <a:lnL>
                      <a:noFill/>
                    </a:lnL>
                    <a:lnR>
                      <a:noFill/>
                    </a:lnR>
                    <a:lnT>
                      <a:noFill/>
                    </a:lnT>
                    <a:lnB>
                      <a:noFill/>
                    </a:lnB>
                  </a:tcPr>
                </a:tc>
                <a:tc>
                  <a:txBody>
                    <a:bodyPr/>
                    <a:lstStyle/>
                    <a:p>
                      <a:pPr algn="ctr" fontAlgn="b"/>
                      <a:r>
                        <a:rPr lang="en-US" sz="700" b="0" i="0" u="none" strike="noStrike">
                          <a:effectLst/>
                          <a:latin typeface="Arial"/>
                        </a:rPr>
                        <a:t>3.6</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4.4</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0.9</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8.9</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r" fontAlgn="b"/>
                      <a:r>
                        <a:rPr lang="en-US" sz="700" b="0" i="0" u="none" strike="noStrike">
                          <a:effectLst/>
                          <a:latin typeface="Arial"/>
                        </a:rPr>
                        <a:t>          49,154 </a:t>
                      </a:r>
                    </a:p>
                  </a:txBody>
                  <a:tcPr marL="6813" marR="6813" marT="6813"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r>
              <a:tr h="155825">
                <a:tc>
                  <a:txBody>
                    <a:bodyPr/>
                    <a:lstStyle/>
                    <a:p>
                      <a:pPr algn="r" fontAlgn="b"/>
                      <a:r>
                        <a:rPr lang="en-US" sz="700" b="0" i="0" u="none" strike="noStrike">
                          <a:effectLst/>
                          <a:latin typeface="Arial"/>
                        </a:rPr>
                        <a:t>Change</a:t>
                      </a:r>
                    </a:p>
                  </a:txBody>
                  <a:tcPr marL="6813" marR="6813" marT="6813" marB="0" anchor="b">
                    <a:lnL>
                      <a:noFill/>
                    </a:lnL>
                    <a:lnR>
                      <a:noFill/>
                    </a:lnR>
                    <a:lnT>
                      <a:noFill/>
                    </a:lnT>
                    <a:lnB>
                      <a:noFill/>
                    </a:lnB>
                  </a:tcPr>
                </a:tc>
                <a:tc>
                  <a:txBody>
                    <a:bodyPr/>
                    <a:lstStyle/>
                    <a:p>
                      <a:pPr algn="ctr" fontAlgn="b"/>
                      <a:r>
                        <a:rPr lang="en-US" sz="700" b="0" i="0" u="none" strike="noStrike">
                          <a:effectLst/>
                          <a:latin typeface="Arial"/>
                        </a:rPr>
                        <a:t>0.1</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-0.1</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dirty="0">
                          <a:effectLst/>
                          <a:latin typeface="Arial"/>
                        </a:rPr>
                        <a:t>0.0</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l"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ctr" fontAlgn="b"/>
                      <a:r>
                        <a:rPr lang="en-US" sz="700" b="0" i="0" u="none" strike="noStrike">
                          <a:effectLst/>
                          <a:latin typeface="Arial"/>
                        </a:rPr>
                        <a:t>0.0</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l" fontAlgn="b"/>
                      <a:r>
                        <a:rPr lang="en-US" sz="700" b="0" i="0" u="none" strike="noStrike">
                          <a:effectLst/>
                          <a:latin typeface="Arial"/>
                        </a:rPr>
                        <a:t> </a:t>
                      </a:r>
                    </a:p>
                  </a:txBody>
                  <a:tcPr marL="6813" marR="6813" marT="6813" marB="0" anchor="b">
                    <a:lnL>
                      <a:noFill/>
                    </a:lnL>
                    <a:lnR>
                      <a:noFill/>
                    </a:lnR>
                    <a:lnT>
                      <a:noFill/>
                    </a:lnT>
                    <a:lnB>
                      <a:noFill/>
                    </a:lnB>
                    <a:solidFill>
                      <a:srgbClr val="C0C0C0"/>
                    </a:solidFill>
                  </a:tcPr>
                </a:tc>
                <a:tc>
                  <a:txBody>
                    <a:bodyPr/>
                    <a:lstStyle/>
                    <a:p>
                      <a:pPr algn="r" fontAlgn="b"/>
                      <a:r>
                        <a:rPr lang="en-US" sz="700" b="0" i="0" u="none" strike="noStrike" dirty="0">
                          <a:effectLst/>
                          <a:latin typeface="Arial"/>
                        </a:rPr>
                        <a:t>         (22,909)</a:t>
                      </a:r>
                    </a:p>
                  </a:txBody>
                  <a:tcPr marL="6813" marR="6813" marT="681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r>
            </a:tbl>
          </a:graphicData>
        </a:graphic>
      </p:graphicFrame>
      <p:sp>
        <p:nvSpPr>
          <p:cNvPr id="7" name="Down Arrow 6"/>
          <p:cNvSpPr/>
          <p:nvPr/>
        </p:nvSpPr>
        <p:spPr bwMode="auto">
          <a:xfrm rot="2700000">
            <a:off x="3625725" y="5728668"/>
            <a:ext cx="144016" cy="54006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Down Arrow 10"/>
          <p:cNvSpPr/>
          <p:nvPr/>
        </p:nvSpPr>
        <p:spPr bwMode="auto">
          <a:xfrm rot="2700000">
            <a:off x="4885866" y="5728665"/>
            <a:ext cx="144016" cy="54006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Down Arrow 8"/>
          <p:cNvSpPr/>
          <p:nvPr/>
        </p:nvSpPr>
        <p:spPr bwMode="auto">
          <a:xfrm rot="2700000">
            <a:off x="7334137" y="5728663"/>
            <a:ext cx="144016" cy="54006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683568" y="80628"/>
            <a:ext cx="8080375" cy="1008112"/>
          </a:xfrm>
        </p:spPr>
        <p:txBody>
          <a:bodyPr/>
          <a:lstStyle/>
          <a:p>
            <a:r>
              <a:rPr lang="en-US" dirty="0" smtClean="0"/>
              <a:t>Tips for DPI Processing </a:t>
            </a:r>
            <a:endParaRPr lang="en-US" dirty="0"/>
          </a:p>
        </p:txBody>
      </p:sp>
      <p:sp>
        <p:nvSpPr>
          <p:cNvPr id="10245" name="Rectangle 5"/>
          <p:cNvSpPr>
            <a:spLocks noGrp="1" noChangeArrowheads="1"/>
          </p:cNvSpPr>
          <p:nvPr>
            <p:ph idx="1"/>
          </p:nvPr>
        </p:nvSpPr>
        <p:spPr>
          <a:xfrm>
            <a:off x="287524" y="1124744"/>
            <a:ext cx="8388932" cy="5580620"/>
          </a:xfrm>
        </p:spPr>
        <p:txBody>
          <a:bodyPr/>
          <a:lstStyle/>
          <a:p>
            <a:pPr marL="342900" lvl="1" indent="-342900">
              <a:lnSpc>
                <a:spcPct val="90000"/>
              </a:lnSpc>
              <a:buClr>
                <a:schemeClr val="tx2"/>
              </a:buClr>
              <a:buSzPct val="75000"/>
              <a:buFont typeface="Wingdings" pitchFamily="2" charset="2"/>
              <a:buChar char="l"/>
            </a:pPr>
            <a:r>
              <a:rPr lang="en-US" dirty="0"/>
              <a:t>Only use one staple per DPI; it is easier for Imaging </a:t>
            </a:r>
            <a:r>
              <a:rPr lang="en-US" dirty="0" smtClean="0"/>
              <a:t>Department </a:t>
            </a:r>
            <a:r>
              <a:rPr lang="en-US" dirty="0"/>
              <a:t>to handle when scanning into </a:t>
            </a:r>
            <a:r>
              <a:rPr lang="en-US" dirty="0" err="1"/>
              <a:t>Xtender</a:t>
            </a:r>
            <a:endParaRPr lang="en-US" dirty="0"/>
          </a:p>
          <a:p>
            <a:pPr marL="342900" lvl="1" indent="-342900">
              <a:lnSpc>
                <a:spcPct val="90000"/>
              </a:lnSpc>
              <a:buClr>
                <a:schemeClr val="tx2"/>
              </a:buClr>
              <a:buSzPct val="75000"/>
              <a:buFont typeface="Wingdings" pitchFamily="2" charset="2"/>
              <a:buChar char="l"/>
            </a:pPr>
            <a:r>
              <a:rPr lang="en-US" dirty="0"/>
              <a:t>Do not staple multiple DPIs </a:t>
            </a:r>
            <a:r>
              <a:rPr lang="en-US" dirty="0" smtClean="0"/>
              <a:t>together</a:t>
            </a:r>
          </a:p>
          <a:p>
            <a:r>
              <a:rPr lang="en-US" dirty="0" smtClean="0"/>
              <a:t>If you need to disapprove your DPI:</a:t>
            </a:r>
          </a:p>
          <a:p>
            <a:pPr lvl="1"/>
            <a:r>
              <a:rPr lang="en-US" dirty="0" smtClean="0"/>
              <a:t>Deny the DPI (use Banner form FOADOCU)</a:t>
            </a:r>
          </a:p>
          <a:p>
            <a:pPr lvl="1"/>
            <a:r>
              <a:rPr lang="en-US" dirty="0" smtClean="0"/>
              <a:t>Only originators or the approval queue people can deny a document in FOADOCU</a:t>
            </a:r>
          </a:p>
          <a:p>
            <a:pPr lvl="1"/>
            <a:r>
              <a:rPr lang="en-US" dirty="0" smtClean="0"/>
              <a:t>Go back into Banner using form FZADPEZ &amp; make your changes </a:t>
            </a:r>
          </a:p>
          <a:p>
            <a:pPr lvl="1"/>
            <a:r>
              <a:rPr lang="en-US" dirty="0" smtClean="0"/>
              <a:t>COMPLETE the DPI again, making sure it is back in the Banner queue, get Department Approver to approve it again</a:t>
            </a:r>
            <a:endParaRPr lang="en-US" dirty="0"/>
          </a:p>
        </p:txBody>
      </p:sp>
      <p:sp>
        <p:nvSpPr>
          <p:cNvPr id="5" name="Slide Number Placeholder 5"/>
          <p:cNvSpPr>
            <a:spLocks noGrp="1"/>
          </p:cNvSpPr>
          <p:nvPr>
            <p:ph type="sldNum" sz="quarter" idx="12"/>
          </p:nvPr>
        </p:nvSpPr>
        <p:spPr/>
        <p:txBody>
          <a:bodyPr/>
          <a:lstStyle/>
          <a:p>
            <a:pPr lvl="1"/>
            <a:fld id="{B548AD80-568F-458B-BF1C-233105EB0E43}" type="slidenum">
              <a:rPr lang="en-US"/>
              <a:pPr lvl="1"/>
              <a:t>30</a:t>
            </a:fld>
            <a:endParaRPr lang="en-US">
              <a:latin typeface="Times New Roman" pitchFamily="18" charset="0"/>
            </a:endParaRPr>
          </a:p>
        </p:txBody>
      </p:sp>
    </p:spTree>
    <p:extLst>
      <p:ext uri="{BB962C8B-B14F-4D97-AF65-F5344CB8AC3E}">
        <p14:creationId xmlns:p14="http://schemas.microsoft.com/office/powerpoint/2010/main" val="1698909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683568" y="116632"/>
            <a:ext cx="8080375" cy="1143000"/>
          </a:xfrm>
        </p:spPr>
        <p:txBody>
          <a:bodyPr/>
          <a:lstStyle/>
          <a:p>
            <a:r>
              <a:rPr lang="en-US" dirty="0" smtClean="0"/>
              <a:t>Tips for DPI Processing </a:t>
            </a:r>
            <a:endParaRPr lang="en-US" dirty="0"/>
          </a:p>
        </p:txBody>
      </p:sp>
      <p:sp>
        <p:nvSpPr>
          <p:cNvPr id="10245" name="Rectangle 5"/>
          <p:cNvSpPr>
            <a:spLocks noGrp="1" noChangeArrowheads="1"/>
          </p:cNvSpPr>
          <p:nvPr>
            <p:ph idx="1"/>
          </p:nvPr>
        </p:nvSpPr>
        <p:spPr>
          <a:xfrm>
            <a:off x="431540" y="1340768"/>
            <a:ext cx="8460940" cy="4932548"/>
          </a:xfrm>
        </p:spPr>
        <p:txBody>
          <a:bodyPr/>
          <a:lstStyle/>
          <a:p>
            <a:r>
              <a:rPr lang="en-US" sz="2800" dirty="0" smtClean="0"/>
              <a:t>When deleting a record:</a:t>
            </a:r>
          </a:p>
          <a:p>
            <a:pPr lvl="1"/>
            <a:r>
              <a:rPr lang="en-US" dirty="0" smtClean="0"/>
              <a:t>Delete the record properly</a:t>
            </a:r>
          </a:p>
          <a:p>
            <a:pPr lvl="1"/>
            <a:r>
              <a:rPr lang="en-US" dirty="0" smtClean="0"/>
              <a:t>Manually check the DPI’s calculations</a:t>
            </a:r>
            <a:endParaRPr lang="en-US" dirty="0"/>
          </a:p>
          <a:p>
            <a:r>
              <a:rPr lang="en-US" sz="2800" dirty="0" smtClean="0"/>
              <a:t>It is not necessary to print DPI form as 2-sided for our benefit; makes it harder to scan to </a:t>
            </a:r>
            <a:r>
              <a:rPr lang="en-US" sz="2800" dirty="0" err="1" smtClean="0"/>
              <a:t>Xtender</a:t>
            </a:r>
            <a:endParaRPr lang="en-US" sz="2800" dirty="0" smtClean="0"/>
          </a:p>
          <a:p>
            <a:r>
              <a:rPr lang="en-US" sz="2800" dirty="0" smtClean="0"/>
              <a:t>Use Banner form FOIAPPH to see DPI document history</a:t>
            </a:r>
          </a:p>
          <a:p>
            <a:pPr marL="914400" indent="-457200">
              <a:buFont typeface="Wingdings" panose="05000000000000000000" pitchFamily="2" charset="2"/>
              <a:buChar char="Ø"/>
            </a:pPr>
            <a:r>
              <a:rPr lang="en-US" sz="2800" dirty="0" smtClean="0"/>
              <a:t>Use GUAMESG to look up the reason the DPI was denied by the Core Office</a:t>
            </a:r>
          </a:p>
          <a:p>
            <a:pPr marL="914400" indent="-457200">
              <a:buFont typeface="Wingdings" panose="05000000000000000000" pitchFamily="2" charset="2"/>
              <a:buChar char="Ø"/>
            </a:pPr>
            <a:r>
              <a:rPr lang="en-US" sz="2800" dirty="0" smtClean="0"/>
              <a:t>Core office may also send an email with more detail</a:t>
            </a:r>
          </a:p>
        </p:txBody>
      </p:sp>
      <p:sp>
        <p:nvSpPr>
          <p:cNvPr id="5" name="Slide Number Placeholder 5"/>
          <p:cNvSpPr>
            <a:spLocks noGrp="1"/>
          </p:cNvSpPr>
          <p:nvPr>
            <p:ph type="sldNum" sz="quarter" idx="12"/>
          </p:nvPr>
        </p:nvSpPr>
        <p:spPr/>
        <p:txBody>
          <a:bodyPr/>
          <a:lstStyle/>
          <a:p>
            <a:pPr lvl="1"/>
            <a:fld id="{B548AD80-568F-458B-BF1C-233105EB0E43}" type="slidenum">
              <a:rPr lang="en-US"/>
              <a:pPr lvl="1"/>
              <a:t>31</a:t>
            </a:fld>
            <a:endParaRPr lang="en-US" dirty="0">
              <a:latin typeface="Times New Roman" pitchFamily="18" charset="0"/>
            </a:endParaRPr>
          </a:p>
        </p:txBody>
      </p:sp>
    </p:spTree>
    <p:extLst>
      <p:ext uri="{BB962C8B-B14F-4D97-AF65-F5344CB8AC3E}">
        <p14:creationId xmlns:p14="http://schemas.microsoft.com/office/powerpoint/2010/main" val="418174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US" dirty="0" smtClean="0"/>
              <a:t>GUAMESG</a:t>
            </a:r>
            <a:endParaRPr lang="en-US" dirty="0"/>
          </a:p>
        </p:txBody>
      </p:sp>
      <p:sp>
        <p:nvSpPr>
          <p:cNvPr id="5" name="Slide Number Placeholder 5"/>
          <p:cNvSpPr>
            <a:spLocks noGrp="1"/>
          </p:cNvSpPr>
          <p:nvPr>
            <p:ph type="sldNum" sz="quarter" idx="12"/>
          </p:nvPr>
        </p:nvSpPr>
        <p:spPr/>
        <p:txBody>
          <a:bodyPr/>
          <a:lstStyle/>
          <a:p>
            <a:pPr lvl="1"/>
            <a:fld id="{B548AD80-568F-458B-BF1C-233105EB0E43}" type="slidenum">
              <a:rPr lang="en-US"/>
              <a:pPr lvl="1"/>
              <a:t>32</a:t>
            </a:fld>
            <a:endParaRPr lang="en-US">
              <a:latin typeface="Times New Roman" pitchFamily="18" charset="0"/>
            </a:endParaRPr>
          </a:p>
        </p:txBody>
      </p:sp>
      <p:pic>
        <p:nvPicPr>
          <p:cNvPr id="2" name="Picture 1"/>
          <p:cNvPicPr>
            <a:picLocks noChangeAspect="1"/>
          </p:cNvPicPr>
          <p:nvPr/>
        </p:nvPicPr>
        <p:blipFill>
          <a:blip r:embed="rId3"/>
          <a:stretch>
            <a:fillRect/>
          </a:stretch>
        </p:blipFill>
        <p:spPr>
          <a:xfrm>
            <a:off x="107504" y="2132856"/>
            <a:ext cx="8917717" cy="3613833"/>
          </a:xfrm>
          <a:prstGeom prst="rect">
            <a:avLst/>
          </a:prstGeom>
        </p:spPr>
      </p:pic>
      <p:sp>
        <p:nvSpPr>
          <p:cNvPr id="7" name="Oval 6"/>
          <p:cNvSpPr/>
          <p:nvPr/>
        </p:nvSpPr>
        <p:spPr bwMode="auto">
          <a:xfrm>
            <a:off x="7168206" y="3645024"/>
            <a:ext cx="1857015" cy="396410"/>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24836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683568" y="197655"/>
            <a:ext cx="8080375" cy="534476"/>
          </a:xfrm>
        </p:spPr>
        <p:txBody>
          <a:bodyPr/>
          <a:lstStyle/>
          <a:p>
            <a:r>
              <a:rPr lang="en-US" dirty="0" smtClean="0"/>
              <a:t>GUAMESG</a:t>
            </a:r>
            <a:endParaRPr lang="en-US" dirty="0"/>
          </a:p>
        </p:txBody>
      </p:sp>
      <p:sp>
        <p:nvSpPr>
          <p:cNvPr id="5" name="Slide Number Placeholder 5"/>
          <p:cNvSpPr>
            <a:spLocks noGrp="1"/>
          </p:cNvSpPr>
          <p:nvPr>
            <p:ph type="sldNum" sz="quarter" idx="12"/>
          </p:nvPr>
        </p:nvSpPr>
        <p:spPr/>
        <p:txBody>
          <a:bodyPr/>
          <a:lstStyle/>
          <a:p>
            <a:pPr lvl="1"/>
            <a:fld id="{B548AD80-568F-458B-BF1C-233105EB0E43}" type="slidenum">
              <a:rPr lang="en-US"/>
              <a:pPr lvl="1"/>
              <a:t>33</a:t>
            </a:fld>
            <a:endParaRPr lang="en-US">
              <a:latin typeface="Times New Roman" pitchFamily="18" charset="0"/>
            </a:endParaRPr>
          </a:p>
        </p:txBody>
      </p:sp>
      <p:pic>
        <p:nvPicPr>
          <p:cNvPr id="1026" name="Picture 2" descr="C:\Users\jobrandt\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44723"/>
            <a:ext cx="7704856" cy="5706479"/>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10"/>
          <p:cNvSpPr/>
          <p:nvPr/>
        </p:nvSpPr>
        <p:spPr bwMode="auto">
          <a:xfrm rot="2700000">
            <a:off x="6722070" y="1970838"/>
            <a:ext cx="144016" cy="54006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Down Arrow 11"/>
          <p:cNvSpPr/>
          <p:nvPr/>
        </p:nvSpPr>
        <p:spPr bwMode="auto">
          <a:xfrm rot="2700000">
            <a:off x="5533937" y="1728980"/>
            <a:ext cx="144016" cy="54006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Down Arrow 12"/>
          <p:cNvSpPr/>
          <p:nvPr/>
        </p:nvSpPr>
        <p:spPr bwMode="auto">
          <a:xfrm rot="2700000">
            <a:off x="2797634" y="2606079"/>
            <a:ext cx="144016" cy="54006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55063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US" dirty="0" smtClean="0"/>
              <a:t>Helpful Banner Screens </a:t>
            </a:r>
            <a:endParaRPr lang="en-US" dirty="0"/>
          </a:p>
        </p:txBody>
      </p:sp>
      <p:sp>
        <p:nvSpPr>
          <p:cNvPr id="5" name="Slide Number Placeholder 5"/>
          <p:cNvSpPr>
            <a:spLocks noGrp="1"/>
          </p:cNvSpPr>
          <p:nvPr>
            <p:ph type="sldNum" sz="quarter" idx="12"/>
          </p:nvPr>
        </p:nvSpPr>
        <p:spPr/>
        <p:txBody>
          <a:bodyPr/>
          <a:lstStyle/>
          <a:p>
            <a:pPr lvl="1"/>
            <a:fld id="{B548AD80-568F-458B-BF1C-233105EB0E43}" type="slidenum">
              <a:rPr lang="en-US"/>
              <a:pPr lvl="1"/>
              <a:t>34</a:t>
            </a:fld>
            <a:endParaRPr lang="en-US">
              <a:latin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55404306"/>
              </p:ext>
            </p:extLst>
          </p:nvPr>
        </p:nvGraphicFramePr>
        <p:xfrm>
          <a:off x="1367644" y="2492896"/>
          <a:ext cx="6420036" cy="3302000"/>
        </p:xfrm>
        <a:graphic>
          <a:graphicData uri="http://schemas.openxmlformats.org/drawingml/2006/table">
            <a:tbl>
              <a:tblPr firstRow="1" bandRow="1">
                <a:tableStyleId>{5C22544A-7EE6-4342-B048-85BDC9FD1C3A}</a:tableStyleId>
              </a:tblPr>
              <a:tblGrid>
                <a:gridCol w="3210018"/>
                <a:gridCol w="3210018"/>
              </a:tblGrid>
              <a:tr h="0">
                <a:tc>
                  <a:txBody>
                    <a:bodyPr/>
                    <a:lstStyle/>
                    <a:p>
                      <a:r>
                        <a:rPr lang="en-US" dirty="0" smtClean="0"/>
                        <a:t>Form</a:t>
                      </a:r>
                      <a:endParaRPr lang="en-US" dirty="0"/>
                    </a:p>
                  </a:txBody>
                  <a:tcPr/>
                </a:tc>
                <a:tc>
                  <a:txBody>
                    <a:bodyPr/>
                    <a:lstStyle/>
                    <a:p>
                      <a:r>
                        <a:rPr lang="en-US" dirty="0" smtClean="0"/>
                        <a:t>Use</a:t>
                      </a:r>
                      <a:endParaRPr lang="en-US" dirty="0"/>
                    </a:p>
                  </a:txBody>
                  <a:tcPr/>
                </a:tc>
              </a:tr>
              <a:tr h="370840">
                <a:tc>
                  <a:txBody>
                    <a:bodyPr/>
                    <a:lstStyle/>
                    <a:p>
                      <a:r>
                        <a:rPr lang="en-US" dirty="0" smtClean="0"/>
                        <a:t>FOIDOCH</a:t>
                      </a:r>
                      <a:endParaRPr lang="en-US" dirty="0"/>
                    </a:p>
                  </a:txBody>
                  <a:tcPr/>
                </a:tc>
                <a:tc>
                  <a:txBody>
                    <a:bodyPr/>
                    <a:lstStyle/>
                    <a:p>
                      <a:r>
                        <a:rPr lang="en-US" dirty="0" smtClean="0"/>
                        <a:t>See if check has been cut for your document; can check status of check using Options Menu</a:t>
                      </a:r>
                      <a:endParaRPr lang="en-US" dirty="0"/>
                    </a:p>
                  </a:txBody>
                  <a:tcPr/>
                </a:tc>
              </a:tr>
              <a:tr h="370840">
                <a:tc>
                  <a:txBody>
                    <a:bodyPr/>
                    <a:lstStyle/>
                    <a:p>
                      <a:r>
                        <a:rPr lang="en-US" dirty="0" smtClean="0"/>
                        <a:t>FOAAINP</a:t>
                      </a:r>
                      <a:endParaRPr lang="en-US" dirty="0"/>
                    </a:p>
                  </a:txBody>
                  <a:tcPr/>
                </a:tc>
                <a:tc>
                  <a:txBody>
                    <a:bodyPr/>
                    <a:lstStyle/>
                    <a:p>
                      <a:r>
                        <a:rPr lang="en-US" dirty="0" smtClean="0"/>
                        <a:t>See who is the next approver for your document</a:t>
                      </a:r>
                      <a:endParaRPr lang="en-US" dirty="0"/>
                    </a:p>
                  </a:txBody>
                  <a:tcPr/>
                </a:tc>
              </a:tr>
              <a:tr h="370840">
                <a:tc>
                  <a:txBody>
                    <a:bodyPr/>
                    <a:lstStyle/>
                    <a:p>
                      <a:r>
                        <a:rPr lang="en-US" dirty="0" smtClean="0"/>
                        <a:t>FOIAPPH</a:t>
                      </a:r>
                      <a:endParaRPr lang="en-US" dirty="0"/>
                    </a:p>
                  </a:txBody>
                  <a:tcPr/>
                </a:tc>
                <a:tc>
                  <a:txBody>
                    <a:bodyPr/>
                    <a:lstStyle/>
                    <a:p>
                      <a:r>
                        <a:rPr lang="en-US" dirty="0" smtClean="0"/>
                        <a:t>See the approval history of your document</a:t>
                      </a:r>
                      <a:endParaRPr lang="en-US" dirty="0"/>
                    </a:p>
                  </a:txBody>
                  <a:tcPr/>
                </a:tc>
              </a:tr>
              <a:tr h="370840">
                <a:tc>
                  <a:txBody>
                    <a:bodyPr/>
                    <a:lstStyle/>
                    <a:p>
                      <a:r>
                        <a:rPr lang="en-US" dirty="0" smtClean="0"/>
                        <a:t>FZIDPEZ</a:t>
                      </a:r>
                      <a:endParaRPr lang="en-US" dirty="0"/>
                    </a:p>
                  </a:txBody>
                  <a:tcPr/>
                </a:tc>
                <a:tc>
                  <a:txBody>
                    <a:bodyPr/>
                    <a:lstStyle/>
                    <a:p>
                      <a:r>
                        <a:rPr lang="en-US" dirty="0" smtClean="0"/>
                        <a:t>View</a:t>
                      </a:r>
                      <a:r>
                        <a:rPr lang="en-US" baseline="0" dirty="0" smtClean="0"/>
                        <a:t> and print any DPI</a:t>
                      </a:r>
                      <a:endParaRPr lang="en-US" dirty="0"/>
                    </a:p>
                  </a:txBody>
                  <a:tcPr/>
                </a:tc>
              </a:tr>
              <a:tr h="370840">
                <a:tc>
                  <a:txBody>
                    <a:bodyPr/>
                    <a:lstStyle/>
                    <a:p>
                      <a:r>
                        <a:rPr lang="en-US" dirty="0" smtClean="0"/>
                        <a:t>FOADOCU</a:t>
                      </a:r>
                      <a:endParaRPr lang="en-US" dirty="0"/>
                    </a:p>
                  </a:txBody>
                  <a:tcPr/>
                </a:tc>
                <a:tc>
                  <a:txBody>
                    <a:bodyPr/>
                    <a:lstStyle/>
                    <a:p>
                      <a:r>
                        <a:rPr lang="en-US" dirty="0" smtClean="0"/>
                        <a:t>Disapprove your own DPI</a:t>
                      </a:r>
                      <a:endParaRPr lang="en-US" dirty="0"/>
                    </a:p>
                  </a:txBody>
                  <a:tcPr/>
                </a:tc>
              </a:tr>
            </a:tbl>
          </a:graphicData>
        </a:graphic>
      </p:graphicFrame>
    </p:spTree>
    <p:extLst>
      <p:ext uri="{BB962C8B-B14F-4D97-AF65-F5344CB8AC3E}">
        <p14:creationId xmlns:p14="http://schemas.microsoft.com/office/powerpoint/2010/main" val="1390745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683568" y="152636"/>
            <a:ext cx="8080375" cy="1143000"/>
          </a:xfrm>
        </p:spPr>
        <p:txBody>
          <a:bodyPr/>
          <a:lstStyle/>
          <a:p>
            <a:r>
              <a:rPr lang="en-US" dirty="0"/>
              <a:t>Summary</a:t>
            </a:r>
          </a:p>
        </p:txBody>
      </p:sp>
      <p:sp>
        <p:nvSpPr>
          <p:cNvPr id="11269" name="Rectangle 5"/>
          <p:cNvSpPr>
            <a:spLocks noGrp="1" noChangeArrowheads="1"/>
          </p:cNvSpPr>
          <p:nvPr>
            <p:ph idx="1"/>
          </p:nvPr>
        </p:nvSpPr>
        <p:spPr>
          <a:xfrm>
            <a:off x="647564" y="1304764"/>
            <a:ext cx="7772400" cy="5040560"/>
          </a:xfrm>
        </p:spPr>
        <p:txBody>
          <a:bodyPr/>
          <a:lstStyle/>
          <a:p>
            <a:r>
              <a:rPr lang="en-US" dirty="0" smtClean="0"/>
              <a:t>“Own the Process” to help narrow down the time it takes to get the payee paid as presented in this LEARN</a:t>
            </a:r>
          </a:p>
          <a:p>
            <a:pPr lvl="1"/>
            <a:r>
              <a:rPr lang="en-US" dirty="0" smtClean="0"/>
              <a:t>Review and know where to find the pertinent UNM policies and guidelines</a:t>
            </a:r>
          </a:p>
          <a:p>
            <a:pPr lvl="1"/>
            <a:r>
              <a:rPr lang="en-US" dirty="0" smtClean="0"/>
              <a:t>Apply your training and knowledge by carefully creating and tracking DPIs for your department</a:t>
            </a:r>
          </a:p>
          <a:p>
            <a:pPr lvl="1"/>
            <a:r>
              <a:rPr lang="en-US" dirty="0" smtClean="0"/>
              <a:t>Apply your training and knowledge by helping others in your Department</a:t>
            </a:r>
          </a:p>
        </p:txBody>
      </p:sp>
      <p:sp>
        <p:nvSpPr>
          <p:cNvPr id="5" name="Slide Number Placeholder 5"/>
          <p:cNvSpPr>
            <a:spLocks noGrp="1"/>
          </p:cNvSpPr>
          <p:nvPr>
            <p:ph type="sldNum" sz="quarter" idx="12"/>
          </p:nvPr>
        </p:nvSpPr>
        <p:spPr/>
        <p:txBody>
          <a:bodyPr/>
          <a:lstStyle/>
          <a:p>
            <a:pPr lvl="1"/>
            <a:fld id="{A8D9911A-2977-457D-BBA8-E51290F2890A}" type="slidenum">
              <a:rPr lang="en-US"/>
              <a:pPr lvl="1"/>
              <a:t>35</a:t>
            </a:fld>
            <a:endParaRPr lang="en-US">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pleunal.com/wp-content/uploads/2014/10/Question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780965"/>
            <a:ext cx="7934102" cy="52205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lvl="1"/>
            <a:fld id="{9F263143-A87B-45EF-8A2C-9DC493069FD3}" type="slidenum">
              <a:rPr lang="en-US" smtClean="0"/>
              <a:pPr lvl="1"/>
              <a:t>36</a:t>
            </a:fld>
            <a:endParaRPr lang="en-US">
              <a:latin typeface="+mn-lt"/>
            </a:endParaRPr>
          </a:p>
        </p:txBody>
      </p:sp>
    </p:spTree>
    <p:extLst>
      <p:ext uri="{BB962C8B-B14F-4D97-AF65-F5344CB8AC3E}">
        <p14:creationId xmlns:p14="http://schemas.microsoft.com/office/powerpoint/2010/main" val="2131121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dirty="0" smtClean="0"/>
              <a:t>Basic Terms</a:t>
            </a:r>
            <a:endParaRPr lang="en-US" dirty="0"/>
          </a:p>
        </p:txBody>
      </p:sp>
      <p:sp>
        <p:nvSpPr>
          <p:cNvPr id="8197" name="Rectangle 5"/>
          <p:cNvSpPr>
            <a:spLocks noGrp="1" noChangeArrowheads="1"/>
          </p:cNvSpPr>
          <p:nvPr>
            <p:ph idx="1"/>
          </p:nvPr>
        </p:nvSpPr>
        <p:spPr/>
        <p:txBody>
          <a:bodyPr/>
          <a:lstStyle/>
          <a:p>
            <a:r>
              <a:rPr lang="en-US" b="1" dirty="0" smtClean="0"/>
              <a:t>DPI – Direct Pay Invoice</a:t>
            </a:r>
            <a:r>
              <a:rPr lang="en-US" dirty="0" smtClean="0"/>
              <a:t>. All invoices resulting in an amount paid have a DPI number beginning with an “I” </a:t>
            </a:r>
          </a:p>
          <a:p>
            <a:endParaRPr lang="en-US" dirty="0"/>
          </a:p>
          <a:p>
            <a:r>
              <a:rPr lang="en-US" b="1" dirty="0" smtClean="0"/>
              <a:t>DPEZ – Direct Pay “EZ” form </a:t>
            </a:r>
            <a:r>
              <a:rPr lang="en-US" dirty="0" smtClean="0"/>
              <a:t>created in FZADPEZ.  Every DPEZ that is created will have a DZ number. A DPEZ that results in a reimbursement will have both a “DZ” number and an “I” number</a:t>
            </a:r>
            <a:endParaRPr lang="en-US" dirty="0"/>
          </a:p>
        </p:txBody>
      </p:sp>
      <p:sp>
        <p:nvSpPr>
          <p:cNvPr id="5" name="Slide Number Placeholder 5"/>
          <p:cNvSpPr>
            <a:spLocks noGrp="1"/>
          </p:cNvSpPr>
          <p:nvPr>
            <p:ph type="sldNum" sz="quarter" idx="12"/>
          </p:nvPr>
        </p:nvSpPr>
        <p:spPr/>
        <p:txBody>
          <a:bodyPr/>
          <a:lstStyle/>
          <a:p>
            <a:pPr lvl="1"/>
            <a:fld id="{CCEDDD21-92D5-4F3D-A908-326731C92720}" type="slidenum">
              <a:rPr lang="en-US"/>
              <a:pPr lvl="1"/>
              <a:t>4</a:t>
            </a:fld>
            <a:endParaRPr lang="en-US">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7" name="Rectangle 5"/>
          <p:cNvSpPr>
            <a:spLocks noGrp="1" noChangeArrowheads="1"/>
          </p:cNvSpPr>
          <p:nvPr>
            <p:ph idx="1"/>
          </p:nvPr>
        </p:nvSpPr>
        <p:spPr>
          <a:xfrm>
            <a:off x="935596" y="692695"/>
            <a:ext cx="7772400" cy="6120681"/>
          </a:xfrm>
        </p:spPr>
        <p:txBody>
          <a:bodyPr/>
          <a:lstStyle/>
          <a:p>
            <a:pPr marL="0" indent="0">
              <a:buNone/>
            </a:pPr>
            <a:r>
              <a:rPr lang="en-US" sz="3600" b="1" dirty="0" smtClean="0">
                <a:solidFill>
                  <a:schemeClr val="tx2"/>
                </a:solidFill>
              </a:rPr>
              <a:t>Has the Central Accounting Office received the DPI?</a:t>
            </a:r>
          </a:p>
          <a:p>
            <a:pPr marL="0" indent="0">
              <a:buNone/>
            </a:pPr>
            <a:r>
              <a:rPr lang="en-US" b="1" dirty="0" smtClean="0"/>
              <a:t>Use the Document Search Data Base</a:t>
            </a:r>
          </a:p>
          <a:p>
            <a:r>
              <a:rPr lang="en-US" sz="2800" dirty="0" smtClean="0"/>
              <a:t>Accessible from Main Campus Unrestricted </a:t>
            </a:r>
            <a:r>
              <a:rPr lang="en-US" sz="2800" dirty="0"/>
              <a:t>Accounting </a:t>
            </a:r>
            <a:r>
              <a:rPr lang="en-US" sz="2800" dirty="0" smtClean="0"/>
              <a:t>website [</a:t>
            </a:r>
            <a:r>
              <a:rPr lang="en-US" sz="2800" dirty="0" smtClean="0">
                <a:solidFill>
                  <a:schemeClr val="tx2"/>
                </a:solidFill>
              </a:rPr>
              <a:t>http://</a:t>
            </a:r>
            <a:r>
              <a:rPr lang="en-US" sz="2800" dirty="0">
                <a:solidFill>
                  <a:schemeClr val="tx2"/>
                </a:solidFill>
              </a:rPr>
              <a:t>ua.unm.edu</a:t>
            </a:r>
            <a:r>
              <a:rPr lang="en-US" sz="2800" dirty="0" smtClean="0">
                <a:solidFill>
                  <a:schemeClr val="tx2"/>
                </a:solidFill>
              </a:rPr>
              <a:t>/</a:t>
            </a:r>
            <a:r>
              <a:rPr lang="en-US" sz="2800" dirty="0" smtClean="0"/>
              <a:t>]</a:t>
            </a:r>
          </a:p>
          <a:p>
            <a:r>
              <a:rPr lang="en-US" sz="2800" dirty="0" smtClean="0"/>
              <a:t>Accessible from HSC Unrestricted Accounting </a:t>
            </a:r>
            <a:r>
              <a:rPr lang="en-US" sz="2800" dirty="0"/>
              <a:t>website [</a:t>
            </a:r>
            <a:r>
              <a:rPr lang="en-US" sz="2800" dirty="0">
                <a:solidFill>
                  <a:schemeClr val="tx2"/>
                </a:solidFill>
              </a:rPr>
              <a:t>https://login.unm.edu/cas/login?service=http://galog.unm.edu</a:t>
            </a:r>
            <a:r>
              <a:rPr lang="en-US" sz="2800" dirty="0" smtClean="0">
                <a:solidFill>
                  <a:schemeClr val="tx2"/>
                </a:solidFill>
              </a:rPr>
              <a:t>/</a:t>
            </a:r>
            <a:r>
              <a:rPr lang="en-US" sz="2800" dirty="0" smtClean="0"/>
              <a:t>]  </a:t>
            </a:r>
          </a:p>
          <a:p>
            <a:pPr marL="0" indent="0">
              <a:buNone/>
            </a:pPr>
            <a:endParaRPr lang="en-US" sz="2800" dirty="0" smtClean="0"/>
          </a:p>
          <a:p>
            <a:pPr marL="0" indent="0">
              <a:buNone/>
            </a:pPr>
            <a:r>
              <a:rPr lang="en-US" sz="2800" dirty="0" smtClean="0"/>
              <a:t>This allows you to see whether your DPI has been received and approved, or if there is an issue listed that needs to be addressed</a:t>
            </a:r>
          </a:p>
        </p:txBody>
      </p:sp>
      <p:sp>
        <p:nvSpPr>
          <p:cNvPr id="5" name="Slide Number Placeholder 5"/>
          <p:cNvSpPr>
            <a:spLocks noGrp="1"/>
          </p:cNvSpPr>
          <p:nvPr>
            <p:ph type="sldNum" sz="quarter" idx="12"/>
          </p:nvPr>
        </p:nvSpPr>
        <p:spPr/>
        <p:txBody>
          <a:bodyPr/>
          <a:lstStyle/>
          <a:p>
            <a:pPr lvl="1"/>
            <a:fld id="{CCEDDD21-92D5-4F3D-A908-326731C92720}" type="slidenum">
              <a:rPr lang="en-US"/>
              <a:pPr lvl="1"/>
              <a:t>5</a:t>
            </a:fld>
            <a:endParaRPr lang="en-US">
              <a:latin typeface="Times New Roman" pitchFamily="18" charset="0"/>
            </a:endParaRPr>
          </a:p>
        </p:txBody>
      </p:sp>
    </p:spTree>
    <p:extLst>
      <p:ext uri="{BB962C8B-B14F-4D97-AF65-F5344CB8AC3E}">
        <p14:creationId xmlns:p14="http://schemas.microsoft.com/office/powerpoint/2010/main" val="55015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7" name="Rectangle 5"/>
          <p:cNvSpPr>
            <a:spLocks noGrp="1" noChangeArrowheads="1"/>
          </p:cNvSpPr>
          <p:nvPr>
            <p:ph idx="1"/>
          </p:nvPr>
        </p:nvSpPr>
        <p:spPr>
          <a:xfrm>
            <a:off x="935596" y="260648"/>
            <a:ext cx="7772400" cy="1008113"/>
          </a:xfrm>
        </p:spPr>
        <p:txBody>
          <a:bodyPr/>
          <a:lstStyle/>
          <a:p>
            <a:pPr marL="0" indent="0">
              <a:buNone/>
            </a:pPr>
            <a:r>
              <a:rPr lang="en-US" b="1" dirty="0" smtClean="0"/>
              <a:t>Document Search Data Base – Finding it on Main Campus website</a:t>
            </a:r>
            <a:endParaRPr lang="en-US" dirty="0"/>
          </a:p>
        </p:txBody>
      </p:sp>
      <p:sp>
        <p:nvSpPr>
          <p:cNvPr id="5" name="Slide Number Placeholder 5"/>
          <p:cNvSpPr>
            <a:spLocks noGrp="1"/>
          </p:cNvSpPr>
          <p:nvPr>
            <p:ph type="sldNum" sz="quarter" idx="12"/>
          </p:nvPr>
        </p:nvSpPr>
        <p:spPr/>
        <p:txBody>
          <a:bodyPr/>
          <a:lstStyle/>
          <a:p>
            <a:pPr lvl="1"/>
            <a:fld id="{CCEDDD21-92D5-4F3D-A908-326731C92720}" type="slidenum">
              <a:rPr lang="en-US"/>
              <a:pPr lvl="1"/>
              <a:t>6</a:t>
            </a:fld>
            <a:endParaRPr lang="en-US">
              <a:latin typeface="Times New Roman" pitchFamily="18" charset="0"/>
            </a:endParaRPr>
          </a:p>
        </p:txBody>
      </p:sp>
      <p:pic>
        <p:nvPicPr>
          <p:cNvPr id="2" name="Picture 1"/>
          <p:cNvPicPr>
            <a:picLocks noChangeAspect="1"/>
          </p:cNvPicPr>
          <p:nvPr/>
        </p:nvPicPr>
        <p:blipFill>
          <a:blip r:embed="rId3"/>
          <a:stretch>
            <a:fillRect/>
          </a:stretch>
        </p:blipFill>
        <p:spPr>
          <a:xfrm>
            <a:off x="1511660" y="1282785"/>
            <a:ext cx="6301257" cy="5427949"/>
          </a:xfrm>
          <a:prstGeom prst="rect">
            <a:avLst/>
          </a:prstGeom>
        </p:spPr>
      </p:pic>
      <p:sp>
        <p:nvSpPr>
          <p:cNvPr id="3" name="Oval 2"/>
          <p:cNvSpPr/>
          <p:nvPr/>
        </p:nvSpPr>
        <p:spPr bwMode="auto">
          <a:xfrm>
            <a:off x="1519984" y="5481228"/>
            <a:ext cx="914400" cy="360040"/>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52234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7" name="Rectangle 5"/>
          <p:cNvSpPr>
            <a:spLocks noGrp="1" noChangeArrowheads="1"/>
          </p:cNvSpPr>
          <p:nvPr>
            <p:ph idx="1"/>
          </p:nvPr>
        </p:nvSpPr>
        <p:spPr>
          <a:xfrm>
            <a:off x="935596" y="260648"/>
            <a:ext cx="7772400" cy="1008113"/>
          </a:xfrm>
        </p:spPr>
        <p:txBody>
          <a:bodyPr/>
          <a:lstStyle/>
          <a:p>
            <a:pPr marL="0" indent="0">
              <a:buNone/>
            </a:pPr>
            <a:r>
              <a:rPr lang="en-US" b="1" dirty="0" smtClean="0"/>
              <a:t>Document Search Data Base – Finding it on HSC Unrestricted website</a:t>
            </a:r>
            <a:endParaRPr lang="en-US" dirty="0"/>
          </a:p>
        </p:txBody>
      </p:sp>
      <p:sp>
        <p:nvSpPr>
          <p:cNvPr id="5" name="Slide Number Placeholder 5"/>
          <p:cNvSpPr>
            <a:spLocks noGrp="1"/>
          </p:cNvSpPr>
          <p:nvPr>
            <p:ph type="sldNum" sz="quarter" idx="12"/>
          </p:nvPr>
        </p:nvSpPr>
        <p:spPr/>
        <p:txBody>
          <a:bodyPr/>
          <a:lstStyle/>
          <a:p>
            <a:pPr lvl="1"/>
            <a:fld id="{CCEDDD21-92D5-4F3D-A908-326731C92720}" type="slidenum">
              <a:rPr lang="en-US"/>
              <a:pPr lvl="1"/>
              <a:t>7</a:t>
            </a:fld>
            <a:endParaRPr lang="en-US">
              <a:latin typeface="Times New Roman" pitchFamily="18" charset="0"/>
            </a:endParaRPr>
          </a:p>
        </p:txBody>
      </p:sp>
      <p:pic>
        <p:nvPicPr>
          <p:cNvPr id="2" name="Picture 1"/>
          <p:cNvPicPr>
            <a:picLocks noChangeAspect="1"/>
          </p:cNvPicPr>
          <p:nvPr/>
        </p:nvPicPr>
        <p:blipFill>
          <a:blip r:embed="rId3"/>
          <a:stretch>
            <a:fillRect/>
          </a:stretch>
        </p:blipFill>
        <p:spPr>
          <a:xfrm>
            <a:off x="1151620" y="1165231"/>
            <a:ext cx="6462013" cy="5467344"/>
          </a:xfrm>
          <a:prstGeom prst="rect">
            <a:avLst/>
          </a:prstGeom>
        </p:spPr>
      </p:pic>
      <p:sp>
        <p:nvSpPr>
          <p:cNvPr id="6" name="Oval 5"/>
          <p:cNvSpPr/>
          <p:nvPr/>
        </p:nvSpPr>
        <p:spPr bwMode="auto">
          <a:xfrm>
            <a:off x="2735796" y="4005064"/>
            <a:ext cx="986408" cy="396044"/>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1151620" y="4185084"/>
            <a:ext cx="648072" cy="216024"/>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85807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7" name="Rectangle 5"/>
          <p:cNvSpPr>
            <a:spLocks noGrp="1" noChangeArrowheads="1"/>
          </p:cNvSpPr>
          <p:nvPr>
            <p:ph idx="1"/>
          </p:nvPr>
        </p:nvSpPr>
        <p:spPr>
          <a:xfrm>
            <a:off x="935596" y="260648"/>
            <a:ext cx="7772400" cy="1008113"/>
          </a:xfrm>
        </p:spPr>
        <p:txBody>
          <a:bodyPr/>
          <a:lstStyle/>
          <a:p>
            <a:r>
              <a:rPr lang="en-US" b="1" dirty="0" smtClean="0"/>
              <a:t>Document Search Data Base – How to Use it</a:t>
            </a:r>
            <a:endParaRPr lang="en-US" dirty="0"/>
          </a:p>
        </p:txBody>
      </p:sp>
      <p:sp>
        <p:nvSpPr>
          <p:cNvPr id="5" name="Slide Number Placeholder 5"/>
          <p:cNvSpPr>
            <a:spLocks noGrp="1"/>
          </p:cNvSpPr>
          <p:nvPr>
            <p:ph type="sldNum" sz="quarter" idx="12"/>
          </p:nvPr>
        </p:nvSpPr>
        <p:spPr/>
        <p:txBody>
          <a:bodyPr/>
          <a:lstStyle/>
          <a:p>
            <a:pPr lvl="1"/>
            <a:fld id="{CCEDDD21-92D5-4F3D-A908-326731C92720}" type="slidenum">
              <a:rPr lang="en-US"/>
              <a:pPr lvl="1"/>
              <a:t>8</a:t>
            </a:fld>
            <a:endParaRPr lang="en-US">
              <a:latin typeface="Times New Roman" pitchFamily="18" charset="0"/>
            </a:endParaRPr>
          </a:p>
        </p:txBody>
      </p:sp>
      <p:pic>
        <p:nvPicPr>
          <p:cNvPr id="2" name="Picture 1"/>
          <p:cNvPicPr>
            <a:picLocks noChangeAspect="1"/>
          </p:cNvPicPr>
          <p:nvPr/>
        </p:nvPicPr>
        <p:blipFill>
          <a:blip r:embed="rId3"/>
          <a:stretch>
            <a:fillRect/>
          </a:stretch>
        </p:blipFill>
        <p:spPr>
          <a:xfrm>
            <a:off x="1259632" y="1484784"/>
            <a:ext cx="6448425" cy="4257675"/>
          </a:xfrm>
          <a:prstGeom prst="rect">
            <a:avLst/>
          </a:prstGeom>
        </p:spPr>
      </p:pic>
      <p:sp>
        <p:nvSpPr>
          <p:cNvPr id="6" name="Oval 5"/>
          <p:cNvSpPr/>
          <p:nvPr/>
        </p:nvSpPr>
        <p:spPr bwMode="auto">
          <a:xfrm>
            <a:off x="4478908" y="3625614"/>
            <a:ext cx="1533252" cy="523466"/>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14409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7" name="Rectangle 5"/>
          <p:cNvSpPr>
            <a:spLocks noGrp="1" noChangeArrowheads="1"/>
          </p:cNvSpPr>
          <p:nvPr>
            <p:ph idx="1"/>
          </p:nvPr>
        </p:nvSpPr>
        <p:spPr>
          <a:xfrm>
            <a:off x="935596" y="260648"/>
            <a:ext cx="7772400" cy="1008113"/>
          </a:xfrm>
        </p:spPr>
        <p:txBody>
          <a:bodyPr/>
          <a:lstStyle/>
          <a:p>
            <a:r>
              <a:rPr lang="en-US" b="1" dirty="0" smtClean="0"/>
              <a:t>Document Search Data Base – How to Use it</a:t>
            </a:r>
            <a:endParaRPr lang="en-US" dirty="0"/>
          </a:p>
        </p:txBody>
      </p:sp>
      <p:sp>
        <p:nvSpPr>
          <p:cNvPr id="5" name="Slide Number Placeholder 5"/>
          <p:cNvSpPr>
            <a:spLocks noGrp="1"/>
          </p:cNvSpPr>
          <p:nvPr>
            <p:ph type="sldNum" sz="quarter" idx="12"/>
          </p:nvPr>
        </p:nvSpPr>
        <p:spPr/>
        <p:txBody>
          <a:bodyPr/>
          <a:lstStyle/>
          <a:p>
            <a:pPr lvl="1"/>
            <a:fld id="{CCEDDD21-92D5-4F3D-A908-326731C92720}" type="slidenum">
              <a:rPr lang="en-US"/>
              <a:pPr lvl="1"/>
              <a:t>9</a:t>
            </a:fld>
            <a:endParaRPr lang="en-US">
              <a:latin typeface="Times New Roman" pitchFamily="18" charset="0"/>
            </a:endParaRPr>
          </a:p>
        </p:txBody>
      </p:sp>
      <p:pic>
        <p:nvPicPr>
          <p:cNvPr id="2" name="Picture 1"/>
          <p:cNvPicPr>
            <a:picLocks noChangeAspect="1"/>
          </p:cNvPicPr>
          <p:nvPr/>
        </p:nvPicPr>
        <p:blipFill>
          <a:blip r:embed="rId3"/>
          <a:stretch>
            <a:fillRect/>
          </a:stretch>
        </p:blipFill>
        <p:spPr>
          <a:xfrm>
            <a:off x="1223628" y="1410223"/>
            <a:ext cx="6800850" cy="4524375"/>
          </a:xfrm>
          <a:prstGeom prst="rect">
            <a:avLst/>
          </a:prstGeom>
        </p:spPr>
      </p:pic>
      <p:sp>
        <p:nvSpPr>
          <p:cNvPr id="6" name="Oval 5"/>
          <p:cNvSpPr/>
          <p:nvPr/>
        </p:nvSpPr>
        <p:spPr bwMode="auto">
          <a:xfrm>
            <a:off x="2663788" y="3657924"/>
            <a:ext cx="986408" cy="396044"/>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03064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1329</TotalTime>
  <Words>3043</Words>
  <Application>Microsoft Office PowerPoint</Application>
  <PresentationFormat>On-screen Show (4:3)</PresentationFormat>
  <Paragraphs>511</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Times New Roman</vt:lpstr>
      <vt:lpstr>Wingdings</vt:lpstr>
      <vt:lpstr>Training</vt:lpstr>
      <vt:lpstr>DPIs – A Reviewer’s Perspective</vt:lpstr>
      <vt:lpstr>Purpose of this LEARN is to reduced the DPI processing time</vt:lpstr>
      <vt:lpstr>It averages 9 calendar days for a DPI to get payment processed after submitted into Banner</vt:lpstr>
      <vt:lpstr>Basic Terms</vt:lpstr>
      <vt:lpstr>PowerPoint Presentation</vt:lpstr>
      <vt:lpstr>PowerPoint Presentation</vt:lpstr>
      <vt:lpstr>PowerPoint Presentation</vt:lpstr>
      <vt:lpstr>PowerPoint Presentation</vt:lpstr>
      <vt:lpstr>PowerPoint Presentation</vt:lpstr>
      <vt:lpstr>PowerPoint Presentation</vt:lpstr>
      <vt:lpstr>Tracking the whereabouts of your DPI:</vt:lpstr>
      <vt:lpstr>HSC UA Review and Approval:  The Big Picture</vt:lpstr>
      <vt:lpstr>Approval Process – What Reviewers look for:</vt:lpstr>
      <vt:lpstr>Approval Process – What Reviewers look for:</vt:lpstr>
      <vt:lpstr>Approval Process – What Reviewers look for:</vt:lpstr>
      <vt:lpstr>Approval Process – What Reviewers look for:</vt:lpstr>
      <vt:lpstr>Approval Process – What Reviewers look for:</vt:lpstr>
      <vt:lpstr>Approval Process – What Reviewers look for:</vt:lpstr>
      <vt:lpstr>Approval Process – What Reviewers look for:</vt:lpstr>
      <vt:lpstr>Approval Process – What Reviewers look for:</vt:lpstr>
      <vt:lpstr>What causes the processing time to increase for DPIs once Core Office has received the DPI?</vt:lpstr>
      <vt:lpstr>Travel DPIs</vt:lpstr>
      <vt:lpstr>DPIs Never Physically Received</vt:lpstr>
      <vt:lpstr>Other reasons for DPI disapprovals</vt:lpstr>
      <vt:lpstr>Special Handling Mismatches</vt:lpstr>
      <vt:lpstr>Special Handling Mismatches</vt:lpstr>
      <vt:lpstr>Helpful Tools</vt:lpstr>
      <vt:lpstr>“Own the Process”</vt:lpstr>
      <vt:lpstr>Tips for DPI Processing</vt:lpstr>
      <vt:lpstr>Tips for DPI Processing </vt:lpstr>
      <vt:lpstr>Tips for DPI Processing </vt:lpstr>
      <vt:lpstr>GUAMESG</vt:lpstr>
      <vt:lpstr>GUAMESG</vt:lpstr>
      <vt:lpstr>Helpful Banner Screens </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Shoebotham</dc:creator>
  <cp:lastModifiedBy>Terry Shoebotham</cp:lastModifiedBy>
  <cp:revision>257</cp:revision>
  <cp:lastPrinted>2015-03-03T19:58:40Z</cp:lastPrinted>
  <dcterms:created xsi:type="dcterms:W3CDTF">1601-01-01T00:00:00Z</dcterms:created>
  <dcterms:modified xsi:type="dcterms:W3CDTF">2015-03-03T20:09:17Z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