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42"/>
  </p:notesMasterIdLst>
  <p:handoutMasterIdLst>
    <p:handoutMasterId r:id="rId43"/>
  </p:handoutMasterIdLst>
  <p:sldIdLst>
    <p:sldId id="349" r:id="rId5"/>
    <p:sldId id="256" r:id="rId6"/>
    <p:sldId id="317" r:id="rId7"/>
    <p:sldId id="300" r:id="rId8"/>
    <p:sldId id="316" r:id="rId9"/>
    <p:sldId id="303" r:id="rId10"/>
    <p:sldId id="304" r:id="rId11"/>
    <p:sldId id="305" r:id="rId12"/>
    <p:sldId id="321" r:id="rId13"/>
    <p:sldId id="322" r:id="rId14"/>
    <p:sldId id="323" r:id="rId15"/>
    <p:sldId id="306" r:id="rId16"/>
    <p:sldId id="346" r:id="rId17"/>
    <p:sldId id="313" r:id="rId18"/>
    <p:sldId id="345" r:id="rId19"/>
    <p:sldId id="325" r:id="rId20"/>
    <p:sldId id="343" r:id="rId21"/>
    <p:sldId id="347" r:id="rId22"/>
    <p:sldId id="290" r:id="rId23"/>
    <p:sldId id="324" r:id="rId24"/>
    <p:sldId id="344" r:id="rId25"/>
    <p:sldId id="292" r:id="rId26"/>
    <p:sldId id="266" r:id="rId27"/>
    <p:sldId id="326" r:id="rId28"/>
    <p:sldId id="328" r:id="rId29"/>
    <p:sldId id="331" r:id="rId30"/>
    <p:sldId id="341" r:id="rId31"/>
    <p:sldId id="265" r:id="rId32"/>
    <p:sldId id="280" r:id="rId33"/>
    <p:sldId id="281" r:id="rId34"/>
    <p:sldId id="269" r:id="rId35"/>
    <p:sldId id="311" r:id="rId36"/>
    <p:sldId id="309" r:id="rId37"/>
    <p:sldId id="315" r:id="rId38"/>
    <p:sldId id="340" r:id="rId39"/>
    <p:sldId id="308" r:id="rId40"/>
    <p:sldId id="310" r:id="rId4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9918A5-3869-43FD-8329-81CAE46F663D}">
          <p14:sldIdLst>
            <p14:sldId id="349"/>
            <p14:sldId id="256"/>
            <p14:sldId id="317"/>
            <p14:sldId id="300"/>
            <p14:sldId id="316"/>
            <p14:sldId id="303"/>
            <p14:sldId id="304"/>
            <p14:sldId id="305"/>
            <p14:sldId id="321"/>
            <p14:sldId id="322"/>
            <p14:sldId id="323"/>
            <p14:sldId id="306"/>
            <p14:sldId id="346"/>
            <p14:sldId id="313"/>
            <p14:sldId id="345"/>
            <p14:sldId id="325"/>
            <p14:sldId id="343"/>
            <p14:sldId id="347"/>
            <p14:sldId id="290"/>
            <p14:sldId id="324"/>
            <p14:sldId id="344"/>
            <p14:sldId id="292"/>
            <p14:sldId id="266"/>
            <p14:sldId id="326"/>
            <p14:sldId id="328"/>
            <p14:sldId id="331"/>
            <p14:sldId id="341"/>
            <p14:sldId id="265"/>
            <p14:sldId id="280"/>
            <p14:sldId id="281"/>
            <p14:sldId id="269"/>
            <p14:sldId id="311"/>
            <p14:sldId id="309"/>
            <p14:sldId id="315"/>
            <p14:sldId id="340"/>
            <p14:sldId id="308"/>
            <p14:sldId id="31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92027" autoAdjust="0"/>
  </p:normalViewPr>
  <p:slideViewPr>
    <p:cSldViewPr>
      <p:cViewPr>
        <p:scale>
          <a:sx n="100" d="100"/>
          <a:sy n="100" d="100"/>
        </p:scale>
        <p:origin x="-245" y="432"/>
      </p:cViewPr>
      <p:guideLst>
        <p:guide orient="horz" pos="2160"/>
        <p:guide pos="2880"/>
      </p:guideLst>
    </p:cSldViewPr>
  </p:slideViewPr>
  <p:outlineViewPr>
    <p:cViewPr>
      <p:scale>
        <a:sx n="33" d="100"/>
        <a:sy n="33" d="100"/>
      </p:scale>
      <p:origin x="0" y="2271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637" tIns="45819" rIns="91637" bIns="45819" rtlCol="0"/>
          <a:lstStyle>
            <a:lvl1pPr algn="l">
              <a:defRPr sz="1200"/>
            </a:lvl1pPr>
          </a:lstStyle>
          <a:p>
            <a:endParaRPr lang="en-US"/>
          </a:p>
        </p:txBody>
      </p:sp>
      <p:sp>
        <p:nvSpPr>
          <p:cNvPr id="3" name="Date Placeholder 2"/>
          <p:cNvSpPr>
            <a:spLocks noGrp="1"/>
          </p:cNvSpPr>
          <p:nvPr>
            <p:ph type="dt" sz="quarter" idx="1"/>
          </p:nvPr>
        </p:nvSpPr>
        <p:spPr>
          <a:xfrm>
            <a:off x="3970941" y="0"/>
            <a:ext cx="3037840" cy="461804"/>
          </a:xfrm>
          <a:prstGeom prst="rect">
            <a:avLst/>
          </a:prstGeom>
        </p:spPr>
        <p:txBody>
          <a:bodyPr vert="horz" lIns="91637" tIns="45819" rIns="91637" bIns="45819" rtlCol="0"/>
          <a:lstStyle>
            <a:lvl1pPr algn="r">
              <a:defRPr sz="1200"/>
            </a:lvl1pPr>
          </a:lstStyle>
          <a:p>
            <a:fld id="{6CA4B9BB-EECF-4AED-865E-43CBECC12324}" type="datetimeFigureOut">
              <a:rPr lang="en-US" smtClean="0"/>
              <a:t>8/14/2013</a:t>
            </a:fld>
            <a:endParaRPr lang="en-US"/>
          </a:p>
        </p:txBody>
      </p:sp>
      <p:sp>
        <p:nvSpPr>
          <p:cNvPr id="4" name="Footer Placeholder 3"/>
          <p:cNvSpPr>
            <a:spLocks noGrp="1"/>
          </p:cNvSpPr>
          <p:nvPr>
            <p:ph type="ftr" sz="quarter" idx="2"/>
          </p:nvPr>
        </p:nvSpPr>
        <p:spPr>
          <a:xfrm>
            <a:off x="0" y="8772670"/>
            <a:ext cx="3037840" cy="461804"/>
          </a:xfrm>
          <a:prstGeom prst="rect">
            <a:avLst/>
          </a:prstGeom>
        </p:spPr>
        <p:txBody>
          <a:bodyPr vert="horz" lIns="91637" tIns="45819" rIns="91637" bIns="45819" rtlCol="0" anchor="b"/>
          <a:lstStyle>
            <a:lvl1pPr algn="l">
              <a:defRPr sz="1200"/>
            </a:lvl1pPr>
          </a:lstStyle>
          <a:p>
            <a:endParaRPr lang="en-US"/>
          </a:p>
        </p:txBody>
      </p:sp>
      <p:sp>
        <p:nvSpPr>
          <p:cNvPr id="5" name="Slide Number Placeholder 4"/>
          <p:cNvSpPr>
            <a:spLocks noGrp="1"/>
          </p:cNvSpPr>
          <p:nvPr>
            <p:ph type="sldNum" sz="quarter" idx="3"/>
          </p:nvPr>
        </p:nvSpPr>
        <p:spPr>
          <a:xfrm>
            <a:off x="3970941" y="8772670"/>
            <a:ext cx="3037840" cy="461804"/>
          </a:xfrm>
          <a:prstGeom prst="rect">
            <a:avLst/>
          </a:prstGeom>
        </p:spPr>
        <p:txBody>
          <a:bodyPr vert="horz" lIns="91637" tIns="45819" rIns="91637" bIns="45819" rtlCol="0" anchor="b"/>
          <a:lstStyle>
            <a:lvl1pPr algn="r">
              <a:defRPr sz="1200"/>
            </a:lvl1pPr>
          </a:lstStyle>
          <a:p>
            <a:fld id="{5A4ED408-0C33-4485-8602-786634DA196B}" type="slidenum">
              <a:rPr lang="en-US" smtClean="0"/>
              <a:t>‹#›</a:t>
            </a:fld>
            <a:endParaRPr lang="en-US"/>
          </a:p>
        </p:txBody>
      </p:sp>
    </p:spTree>
    <p:extLst>
      <p:ext uri="{BB962C8B-B14F-4D97-AF65-F5344CB8AC3E}">
        <p14:creationId xmlns:p14="http://schemas.microsoft.com/office/powerpoint/2010/main" val="71975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637" tIns="45819" rIns="91637" bIns="45819" rtlCol="0"/>
          <a:lstStyle>
            <a:lvl1pPr algn="l">
              <a:defRPr sz="1200"/>
            </a:lvl1pPr>
          </a:lstStyle>
          <a:p>
            <a:endParaRPr lang="en-US"/>
          </a:p>
        </p:txBody>
      </p:sp>
      <p:sp>
        <p:nvSpPr>
          <p:cNvPr id="3" name="Date Placeholder 2"/>
          <p:cNvSpPr>
            <a:spLocks noGrp="1"/>
          </p:cNvSpPr>
          <p:nvPr>
            <p:ph type="dt" idx="1"/>
          </p:nvPr>
        </p:nvSpPr>
        <p:spPr>
          <a:xfrm>
            <a:off x="3970941" y="0"/>
            <a:ext cx="3037840" cy="461804"/>
          </a:xfrm>
          <a:prstGeom prst="rect">
            <a:avLst/>
          </a:prstGeom>
        </p:spPr>
        <p:txBody>
          <a:bodyPr vert="horz" lIns="91637" tIns="45819" rIns="91637" bIns="45819" rtlCol="0"/>
          <a:lstStyle>
            <a:lvl1pPr algn="r">
              <a:defRPr sz="1200"/>
            </a:lvl1pPr>
          </a:lstStyle>
          <a:p>
            <a:fld id="{0A073A72-4B86-4EAB-A1A8-2F7F9BAA95E1}" type="datetimeFigureOut">
              <a:rPr lang="en-US" smtClean="0"/>
              <a:t>8/14/2013</a:t>
            </a:fld>
            <a:endParaRPr lang="en-US"/>
          </a:p>
        </p:txBody>
      </p:sp>
      <p:sp>
        <p:nvSpPr>
          <p:cNvPr id="4" name="Slide Image Placeholder 3"/>
          <p:cNvSpPr>
            <a:spLocks noGrp="1" noRot="1" noChangeAspect="1"/>
          </p:cNvSpPr>
          <p:nvPr>
            <p:ph type="sldImg" idx="2"/>
          </p:nvPr>
        </p:nvSpPr>
        <p:spPr>
          <a:xfrm>
            <a:off x="1195388" y="690563"/>
            <a:ext cx="4619625" cy="3465512"/>
          </a:xfrm>
          <a:prstGeom prst="rect">
            <a:avLst/>
          </a:prstGeom>
          <a:noFill/>
          <a:ln w="12700">
            <a:solidFill>
              <a:prstClr val="black"/>
            </a:solidFill>
          </a:ln>
        </p:spPr>
        <p:txBody>
          <a:bodyPr vert="horz" lIns="91637" tIns="45819" rIns="91637" bIns="45819" rtlCol="0" anchor="ctr"/>
          <a:lstStyle/>
          <a:p>
            <a:endParaRPr lang="en-US"/>
          </a:p>
        </p:txBody>
      </p:sp>
      <p:sp>
        <p:nvSpPr>
          <p:cNvPr id="5" name="Notes Placeholder 4"/>
          <p:cNvSpPr>
            <a:spLocks noGrp="1"/>
          </p:cNvSpPr>
          <p:nvPr>
            <p:ph type="body" sz="quarter" idx="3"/>
          </p:nvPr>
        </p:nvSpPr>
        <p:spPr>
          <a:xfrm>
            <a:off x="701040" y="4387140"/>
            <a:ext cx="5608320" cy="4156234"/>
          </a:xfrm>
          <a:prstGeom prst="rect">
            <a:avLst/>
          </a:prstGeom>
        </p:spPr>
        <p:txBody>
          <a:bodyPr vert="horz" lIns="91637" tIns="45819" rIns="91637" bIns="458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37840" cy="461804"/>
          </a:xfrm>
          <a:prstGeom prst="rect">
            <a:avLst/>
          </a:prstGeom>
        </p:spPr>
        <p:txBody>
          <a:bodyPr vert="horz" lIns="91637" tIns="45819" rIns="91637" bIns="45819"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772670"/>
            <a:ext cx="3037840" cy="461804"/>
          </a:xfrm>
          <a:prstGeom prst="rect">
            <a:avLst/>
          </a:prstGeom>
        </p:spPr>
        <p:txBody>
          <a:bodyPr vert="horz" lIns="91637" tIns="45819" rIns="91637" bIns="45819" rtlCol="0" anchor="b"/>
          <a:lstStyle>
            <a:lvl1pPr algn="r">
              <a:defRPr sz="1200"/>
            </a:lvl1pPr>
          </a:lstStyle>
          <a:p>
            <a:fld id="{4D509315-E140-4C05-B8FF-E796902CC095}" type="slidenum">
              <a:rPr lang="en-US" smtClean="0"/>
              <a:t>‹#›</a:t>
            </a:fld>
            <a:endParaRPr lang="en-US"/>
          </a:p>
        </p:txBody>
      </p:sp>
    </p:spTree>
    <p:extLst>
      <p:ext uri="{BB962C8B-B14F-4D97-AF65-F5344CB8AC3E}">
        <p14:creationId xmlns:p14="http://schemas.microsoft.com/office/powerpoint/2010/main" val="61256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mailto:Effort-Reporting@salud.unm.edu"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effort certification</a:t>
            </a:r>
            <a:r>
              <a:rPr lang="en-US" baseline="0" dirty="0" smtClean="0"/>
              <a:t> training at the University of New Mexico.  This training is for the individual who will be reviewing employees working on externally funded research or other sponsored projects.  This most commonly is the department administrator, and is identified in the system by the PI.</a:t>
            </a:r>
            <a:endParaRPr lang="en-US" dirty="0" smtClean="0"/>
          </a:p>
          <a:p>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1</a:t>
            </a:fld>
            <a:endParaRPr lang="en-US"/>
          </a:p>
        </p:txBody>
      </p:sp>
      <p:sp>
        <p:nvSpPr>
          <p:cNvPr id="5" name="Date Placeholder 4"/>
          <p:cNvSpPr>
            <a:spLocks noGrp="1"/>
          </p:cNvSpPr>
          <p:nvPr>
            <p:ph type="dt" idx="11"/>
          </p:nvPr>
        </p:nvSpPr>
        <p:spPr/>
        <p:txBody>
          <a:bodyPr/>
          <a:lstStyle/>
          <a:p>
            <a:r>
              <a:rPr lang="en-US" smtClean="0"/>
              <a:t>8/9/2013</a:t>
            </a:r>
            <a:endParaRPr lang="en-US"/>
          </a:p>
        </p:txBody>
      </p:sp>
    </p:spTree>
    <p:extLst>
      <p:ext uri="{BB962C8B-B14F-4D97-AF65-F5344CB8AC3E}">
        <p14:creationId xmlns:p14="http://schemas.microsoft.com/office/powerpoint/2010/main" val="1202802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192">
              <a:defRPr/>
            </a:pPr>
            <a:r>
              <a:rPr lang="en-US" dirty="0" smtClean="0"/>
              <a:t>The ‘select attribute’ tab will be displayed, click the drop down menu</a:t>
            </a:r>
            <a:r>
              <a:rPr lang="en-US" baseline="0" dirty="0" smtClean="0"/>
              <a:t> to select the search attribute</a:t>
            </a:r>
            <a:endParaRPr lang="en-US" dirty="0" smtClean="0"/>
          </a:p>
          <a:p>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10</a:t>
            </a:fld>
            <a:endParaRPr lang="en-US"/>
          </a:p>
        </p:txBody>
      </p:sp>
    </p:spTree>
    <p:extLst>
      <p:ext uri="{BB962C8B-B14F-4D97-AF65-F5344CB8AC3E}">
        <p14:creationId xmlns:p14="http://schemas.microsoft.com/office/powerpoint/2010/main" val="206872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192">
              <a:defRPr/>
            </a:pPr>
            <a:r>
              <a:rPr lang="en-US" dirty="0" smtClean="0"/>
              <a:t>Select ‘chart of account code’ from the drop down box</a:t>
            </a:r>
          </a:p>
          <a:p>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11</a:t>
            </a:fld>
            <a:endParaRPr lang="en-US"/>
          </a:p>
        </p:txBody>
      </p:sp>
    </p:spTree>
    <p:extLst>
      <p:ext uri="{BB962C8B-B14F-4D97-AF65-F5344CB8AC3E}">
        <p14:creationId xmlns:p14="http://schemas.microsoft.com/office/powerpoint/2010/main" val="2323061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Type</a:t>
            </a:r>
            <a:r>
              <a:rPr lang="en-US" baseline="0" dirty="0" smtClean="0"/>
              <a:t> ‘U’ </a:t>
            </a:r>
            <a:endParaRPr lang="en-US" dirty="0" smtClean="0"/>
          </a:p>
          <a:p>
            <a:pPr eaLnBrk="1" hangingPunct="1">
              <a:spcBef>
                <a:spcPct val="0"/>
              </a:spcBef>
            </a:pPr>
            <a:endParaRPr lang="en-US" dirty="0"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47A4E8-02AD-4AEC-82EB-9A2850416C65}"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on the ‘select attribute’ drop down menu again </a:t>
            </a:r>
            <a:r>
              <a:rPr lang="en-US" baseline="0" dirty="0" smtClean="0"/>
              <a:t>to select the ‘Effort period code’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Type</a:t>
            </a:r>
            <a:r>
              <a:rPr lang="en-US" baseline="0" dirty="0" smtClean="0"/>
              <a:t> ‘201301’ and select the go button located on the right of the screen. </a:t>
            </a:r>
            <a:endParaRPr lang="en-US" dirty="0" smtClean="0"/>
          </a:p>
          <a:p>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13</a:t>
            </a:fld>
            <a:endParaRPr lang="en-US"/>
          </a:p>
        </p:txBody>
      </p:sp>
    </p:spTree>
    <p:extLst>
      <p:ext uri="{BB962C8B-B14F-4D97-AF65-F5344CB8AC3E}">
        <p14:creationId xmlns:p14="http://schemas.microsoft.com/office/powerpoint/2010/main" val="3604516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list of  employees is now displayed. You may sort each column by clicking the top of</a:t>
            </a:r>
            <a:r>
              <a:rPr lang="en-US" baseline="0" dirty="0" smtClean="0"/>
              <a:t> the column.  You may expand a column by clicking and dragging the line in the column you would like to expand.  </a:t>
            </a:r>
            <a:r>
              <a:rPr lang="en-US" dirty="0" smtClean="0"/>
              <a:t>Note</a:t>
            </a:r>
            <a:r>
              <a:rPr lang="en-US" baseline="0" dirty="0" smtClean="0"/>
              <a:t> the status and state column. Only effort reports with a status of Under Review require your action at this time. </a:t>
            </a:r>
            <a:r>
              <a:rPr lang="en-US" dirty="0" smtClean="0"/>
              <a:t>To view the effort report, highlight the record and double click. </a:t>
            </a:r>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14</a:t>
            </a:fld>
            <a:endParaRPr lang="en-US"/>
          </a:p>
        </p:txBody>
      </p:sp>
    </p:spTree>
    <p:extLst>
      <p:ext uri="{BB962C8B-B14F-4D97-AF65-F5344CB8AC3E}">
        <p14:creationId xmlns:p14="http://schemas.microsoft.com/office/powerpoint/2010/main" val="2409456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eaLnBrk="1" hangingPunct="1">
              <a:buFont typeface="Arial" pitchFamily="34" charset="0"/>
              <a:buChar char="•"/>
            </a:pPr>
            <a:r>
              <a:rPr lang="en-US" dirty="0" smtClean="0"/>
              <a:t>The effort report tab displays the Sponsored</a:t>
            </a:r>
            <a:r>
              <a:rPr lang="en-US" baseline="0" dirty="0" smtClean="0"/>
              <a:t> and Non-sponsored distribution for the employee selected. </a:t>
            </a:r>
          </a:p>
          <a:p>
            <a:pPr marL="628650" lvl="1" indent="-171450" eaLnBrk="1" hangingPunct="1">
              <a:buFont typeface="Arial" pitchFamily="34" charset="0"/>
              <a:buChar char="•"/>
            </a:pPr>
            <a:r>
              <a:rPr lang="en-US" baseline="0" dirty="0" smtClean="0"/>
              <a:t>The effort is displayed as a percentage of the total salary paid to the individual during the 6-month certification period. </a:t>
            </a:r>
          </a:p>
          <a:p>
            <a:pPr marL="628650" lvl="1" indent="-171450" eaLnBrk="1" hangingPunct="1">
              <a:buFont typeface="Arial" pitchFamily="34" charset="0"/>
              <a:buChar char="•"/>
            </a:pPr>
            <a:r>
              <a:rPr lang="en-US" baseline="0" dirty="0" smtClean="0"/>
              <a:t>The panels along the right hand side show you the status and state of the record and the pie chart displays the salary distribution </a:t>
            </a:r>
          </a:p>
          <a:p>
            <a:pPr lvl="1" eaLnBrk="1" hangingPunct="1"/>
            <a:endParaRPr lang="en-US" baseline="0" dirty="0" smtClean="0"/>
          </a:p>
        </p:txBody>
      </p:sp>
      <p:sp>
        <p:nvSpPr>
          <p:cNvPr id="4" name="Slide Number Placeholder 3"/>
          <p:cNvSpPr>
            <a:spLocks noGrp="1"/>
          </p:cNvSpPr>
          <p:nvPr>
            <p:ph type="sldNum" sz="quarter" idx="10"/>
          </p:nvPr>
        </p:nvSpPr>
        <p:spPr/>
        <p:txBody>
          <a:bodyPr/>
          <a:lstStyle/>
          <a:p>
            <a:pPr>
              <a:defRPr/>
            </a:pPr>
            <a:fld id="{14DB1DD3-8273-4B52-80BC-6BE55B54345E}" type="slidenum">
              <a:rPr lang="en-US" smtClean="0"/>
              <a:pPr>
                <a:defRPr/>
              </a:pPr>
              <a:t>15</a:t>
            </a:fld>
            <a:endParaRPr lang="en-US" dirty="0"/>
          </a:p>
        </p:txBody>
      </p:sp>
    </p:spTree>
    <p:extLst>
      <p:ext uri="{BB962C8B-B14F-4D97-AF65-F5344CB8AC3E}">
        <p14:creationId xmlns:p14="http://schemas.microsoft.com/office/powerpoint/2010/main" val="1351780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192">
              <a:defRPr/>
            </a:pPr>
            <a:r>
              <a:rPr lang="en-US" dirty="0" smtClean="0"/>
              <a:t>Select pay period summary</a:t>
            </a:r>
            <a:r>
              <a:rPr lang="en-US" baseline="0" dirty="0" smtClean="0"/>
              <a:t> tab located on the left of the screen to view effort by pay period.  </a:t>
            </a:r>
            <a:endParaRPr lang="en-US" dirty="0" smtClean="0"/>
          </a:p>
          <a:p>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16</a:t>
            </a:fld>
            <a:endParaRPr lang="en-US"/>
          </a:p>
        </p:txBody>
      </p:sp>
    </p:spTree>
    <p:extLst>
      <p:ext uri="{BB962C8B-B14F-4D97-AF65-F5344CB8AC3E}">
        <p14:creationId xmlns:p14="http://schemas.microsoft.com/office/powerpoint/2010/main" val="1885904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allows you to see the details</a:t>
            </a:r>
            <a:r>
              <a:rPr lang="en-US" baseline="0" dirty="0" smtClean="0"/>
              <a:t> for the pay period such as index and earnings codes.</a:t>
            </a:r>
          </a:p>
          <a:p>
            <a:r>
              <a:rPr lang="en-US" baseline="0" dirty="0" smtClean="0"/>
              <a:t>If you need to see dollar amounts, I recommend you take a look at the </a:t>
            </a:r>
            <a:r>
              <a:rPr lang="en-US" baseline="0" dirty="0" err="1" smtClean="0"/>
              <a:t>Eprint</a:t>
            </a:r>
            <a:r>
              <a:rPr lang="en-US" baseline="0" dirty="0" smtClean="0"/>
              <a:t> report</a:t>
            </a:r>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17</a:t>
            </a:fld>
            <a:endParaRPr lang="en-US"/>
          </a:p>
        </p:txBody>
      </p:sp>
    </p:spTree>
    <p:extLst>
      <p:ext uri="{BB962C8B-B14F-4D97-AF65-F5344CB8AC3E}">
        <p14:creationId xmlns:p14="http://schemas.microsoft.com/office/powerpoint/2010/main" val="2149913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Routing Queue tab you can see who is in the routing queue, the actions that have taken place as well as the need ones needed to take place</a:t>
            </a:r>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18</a:t>
            </a:fld>
            <a:endParaRPr lang="en-US"/>
          </a:p>
        </p:txBody>
      </p:sp>
    </p:spTree>
    <p:extLst>
      <p:ext uri="{BB962C8B-B14F-4D97-AF65-F5344CB8AC3E}">
        <p14:creationId xmlns:p14="http://schemas.microsoft.com/office/powerpoint/2010/main" val="62633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a proxy to act on your behalf or act as a proxy for someone that has given you authority select the “Proxy or </a:t>
            </a:r>
            <a:r>
              <a:rPr lang="en-US" baseline="0" dirty="0" err="1" smtClean="0"/>
              <a:t>Superuser</a:t>
            </a:r>
            <a:r>
              <a:rPr lang="en-US" baseline="0" dirty="0" smtClean="0"/>
              <a:t>” tab.  The middle section labeled proxy is where you would select the individual who has granted you proxy access.  The bottom section labeled Update Proxy is where you would select the Add Proxy and type in the individual who will act as your proxy and then select save.  You also can check the box to remove a proxy.  </a:t>
            </a:r>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19</a:t>
            </a:fld>
            <a:endParaRPr lang="en-US"/>
          </a:p>
        </p:txBody>
      </p:sp>
    </p:spTree>
    <p:extLst>
      <p:ext uri="{BB962C8B-B14F-4D97-AF65-F5344CB8AC3E}">
        <p14:creationId xmlns:p14="http://schemas.microsoft.com/office/powerpoint/2010/main" val="390893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afternoon, and welcome to the effort certification training.  This training is for the individual who will be reviewing employees working on sponsored research projects. In most cases this is the Department Administrator or Accountant identified by the PI and entered in the system as the Account administrator.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presentation I will be covering </a:t>
            </a:r>
            <a:r>
              <a:rPr lang="en-US" sz="1200" b="1" kern="1200" dirty="0" smtClean="0">
                <a:solidFill>
                  <a:schemeClr val="tx1"/>
                </a:solidFill>
                <a:effectLst/>
                <a:latin typeface="+mn-lt"/>
                <a:ea typeface="+mn-ea"/>
                <a:cs typeface="+mn-cs"/>
              </a:rPr>
              <a:t>what</a:t>
            </a:r>
            <a:r>
              <a:rPr lang="en-US" sz="1200" kern="1200" dirty="0" smtClean="0">
                <a:solidFill>
                  <a:schemeClr val="tx1"/>
                </a:solidFill>
                <a:effectLst/>
                <a:latin typeface="+mn-lt"/>
                <a:ea typeface="+mn-ea"/>
                <a:cs typeface="+mn-cs"/>
              </a:rPr>
              <a:t> effort is, </a:t>
            </a:r>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we have to certify and </a:t>
            </a:r>
            <a:r>
              <a:rPr lang="en-US" sz="1200" b="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to review a record.  I will go over </a:t>
            </a:r>
            <a:r>
              <a:rPr lang="en-US" sz="1200" b="1" kern="1200" dirty="0" smtClean="0">
                <a:solidFill>
                  <a:schemeClr val="tx1"/>
                </a:solidFill>
                <a:effectLst/>
                <a:latin typeface="+mn-lt"/>
                <a:ea typeface="+mn-ea"/>
                <a:cs typeface="+mn-cs"/>
              </a:rPr>
              <a:t>3 different scenarios </a:t>
            </a:r>
            <a:r>
              <a:rPr lang="en-US" sz="1200" kern="1200" dirty="0" smtClean="0">
                <a:solidFill>
                  <a:schemeClr val="tx1"/>
                </a:solidFill>
                <a:effectLst/>
                <a:latin typeface="+mn-lt"/>
                <a:ea typeface="+mn-ea"/>
                <a:cs typeface="+mn-cs"/>
              </a:rPr>
              <a:t>on what to do to review a record and I will point out the various options and features of the effort reporting system as I go.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encourage you to ask any questions throughout the presentation; however, if your question is very specific, please wait until the end to address the question.   </a:t>
            </a:r>
          </a:p>
          <a:p>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2</a:t>
            </a:fld>
            <a:endParaRPr lang="en-US"/>
          </a:p>
        </p:txBody>
      </p:sp>
    </p:spTree>
    <p:extLst>
      <p:ext uri="{BB962C8B-B14F-4D97-AF65-F5344CB8AC3E}">
        <p14:creationId xmlns:p14="http://schemas.microsoft.com/office/powerpoint/2010/main" val="1202802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DB1DD3-8273-4B52-80BC-6BE55B54345E}" type="slidenum">
              <a:rPr lang="en-US" smtClean="0"/>
              <a:pPr>
                <a:defRPr/>
              </a:pPr>
              <a:t>20</a:t>
            </a:fld>
            <a:endParaRPr lang="en-US"/>
          </a:p>
        </p:txBody>
      </p:sp>
    </p:spTree>
    <p:extLst>
      <p:ext uri="{BB962C8B-B14F-4D97-AF65-F5344CB8AC3E}">
        <p14:creationId xmlns:p14="http://schemas.microsoft.com/office/powerpoint/2010/main" val="180292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status column indicates</a:t>
            </a:r>
            <a:r>
              <a:rPr lang="en-US" baseline="0" dirty="0" smtClean="0"/>
              <a:t> the action to be taken on the employee record.  The locked/unlocked column indicates the current state of the record.</a:t>
            </a:r>
            <a:endParaRPr lang="en-US" dirty="0"/>
          </a:p>
        </p:txBody>
      </p:sp>
      <p:sp>
        <p:nvSpPr>
          <p:cNvPr id="4" name="Slide Number Placeholder 3"/>
          <p:cNvSpPr>
            <a:spLocks noGrp="1"/>
          </p:cNvSpPr>
          <p:nvPr>
            <p:ph type="sldNum" sz="quarter" idx="10"/>
          </p:nvPr>
        </p:nvSpPr>
        <p:spPr/>
        <p:txBody>
          <a:bodyPr/>
          <a:lstStyle/>
          <a:p>
            <a:pPr>
              <a:defRPr/>
            </a:pPr>
            <a:fld id="{14DB1DD3-8273-4B52-80BC-6BE55B54345E}" type="slidenum">
              <a:rPr lang="en-US" smtClean="0"/>
              <a:pPr>
                <a:defRPr/>
              </a:pPr>
              <a:t>21</a:t>
            </a:fld>
            <a:endParaRPr lang="en-US" dirty="0"/>
          </a:p>
        </p:txBody>
      </p:sp>
    </p:spTree>
    <p:extLst>
      <p:ext uri="{BB962C8B-B14F-4D97-AF65-F5344CB8AC3E}">
        <p14:creationId xmlns:p14="http://schemas.microsoft.com/office/powerpoint/2010/main" val="1808333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Keep in mind the</a:t>
            </a:r>
            <a:r>
              <a:rPr lang="en-US" baseline="0" dirty="0" smtClean="0"/>
              <a:t> effort </a:t>
            </a:r>
            <a:r>
              <a:rPr lang="en-US" dirty="0" smtClean="0"/>
              <a:t>is</a:t>
            </a:r>
            <a:r>
              <a:rPr lang="en-US" baseline="0" dirty="0" smtClean="0"/>
              <a:t> shown as a percentage of total salary paid to the employee over the six month reporting period.  </a:t>
            </a:r>
          </a:p>
          <a:p>
            <a:r>
              <a:rPr lang="en-US" baseline="0" dirty="0" smtClean="0"/>
              <a:t>Always compare the actual effort to the effort proposed in the original award documents.</a:t>
            </a:r>
          </a:p>
          <a:p>
            <a:endParaRPr lang="en-US" baseline="0" dirty="0" smtClean="0"/>
          </a:p>
          <a:p>
            <a:r>
              <a:rPr lang="en-US" baseline="0" dirty="0" smtClean="0"/>
              <a:t>If you need to see dollar amounts, use the </a:t>
            </a:r>
            <a:r>
              <a:rPr lang="en-US" baseline="0" dirty="0" err="1" smtClean="0"/>
              <a:t>Eprint</a:t>
            </a:r>
            <a:r>
              <a:rPr lang="en-US" baseline="0" dirty="0" smtClean="0"/>
              <a:t> report simultaneously (FRROEC01). The percentages on the </a:t>
            </a:r>
            <a:r>
              <a:rPr lang="en-US" baseline="0" dirty="0" err="1" smtClean="0"/>
              <a:t>eprint</a:t>
            </a:r>
            <a:r>
              <a:rPr lang="en-US" baseline="0" dirty="0" smtClean="0"/>
              <a:t> report should match the percentages in self service.  If they don’t match remember that there is a tolerance threshold  of +/- 5%  </a:t>
            </a:r>
          </a:p>
          <a:p>
            <a:endParaRPr lang="en-US" baseline="0" dirty="0" smtClean="0"/>
          </a:p>
          <a:p>
            <a:r>
              <a:rPr lang="en-US" baseline="0" dirty="0" smtClean="0"/>
              <a:t>If the PI is absent for more than 3 months OR if the effort is reduced by more than 25% agency approval is required.  The PI should work with the pre-award office to obtain the needed approvals</a:t>
            </a:r>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22</a:t>
            </a:fld>
            <a:endParaRPr lang="en-US"/>
          </a:p>
        </p:txBody>
      </p:sp>
    </p:spTree>
    <p:extLst>
      <p:ext uri="{BB962C8B-B14F-4D97-AF65-F5344CB8AC3E}">
        <p14:creationId xmlns:p14="http://schemas.microsoft.com/office/powerpoint/2010/main" val="3340911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se reports are available to assist you during review process.  The E-print reports display information by grant with dollars and percentages.  The Hyperion reports will allow you to track the status of the effort reports in self service including actions taken by reviewers and certifiers and those actions that are still pending.</a:t>
            </a:r>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23</a:t>
            </a:fld>
            <a:endParaRPr lang="en-US"/>
          </a:p>
        </p:txBody>
      </p:sp>
    </p:spTree>
    <p:extLst>
      <p:ext uri="{BB962C8B-B14F-4D97-AF65-F5344CB8AC3E}">
        <p14:creationId xmlns:p14="http://schemas.microsoft.com/office/powerpoint/2010/main" val="3410638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walk through some scenarios.</a:t>
            </a:r>
          </a:p>
          <a:p>
            <a:endParaRPr lang="en-US" dirty="0" smtClean="0"/>
          </a:p>
          <a:p>
            <a:r>
              <a:rPr lang="en-US" b="1" dirty="0" smtClean="0"/>
              <a:t>Log into my UNM.edu  Keep</a:t>
            </a:r>
            <a:r>
              <a:rPr lang="en-US" b="1" baseline="0" dirty="0" smtClean="0"/>
              <a:t> this slide up.  Jump to slide 32 for record is locked</a:t>
            </a:r>
            <a:endParaRPr lang="en-US" b="1" dirty="0"/>
          </a:p>
        </p:txBody>
      </p:sp>
      <p:sp>
        <p:nvSpPr>
          <p:cNvPr id="4" name="Slide Number Placeholder 3"/>
          <p:cNvSpPr>
            <a:spLocks noGrp="1"/>
          </p:cNvSpPr>
          <p:nvPr>
            <p:ph type="sldNum" sz="quarter" idx="10"/>
          </p:nvPr>
        </p:nvSpPr>
        <p:spPr/>
        <p:txBody>
          <a:bodyPr/>
          <a:lstStyle/>
          <a:p>
            <a:fld id="{4D509315-E140-4C05-B8FF-E796902CC095}" type="slidenum">
              <a:rPr lang="en-US" smtClean="0"/>
              <a:t>24</a:t>
            </a:fld>
            <a:endParaRPr lang="en-US"/>
          </a:p>
        </p:txBody>
      </p:sp>
    </p:spTree>
    <p:extLst>
      <p:ext uri="{BB962C8B-B14F-4D97-AF65-F5344CB8AC3E}">
        <p14:creationId xmlns:p14="http://schemas.microsoft.com/office/powerpoint/2010/main" val="1195831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Everything ok with the record</a:t>
            </a:r>
            <a:r>
              <a:rPr lang="en-US" baseline="0" dirty="0" smtClean="0"/>
              <a:t>. Select the “review” button for your action to be completed with this employee.  The status of the record changes from </a:t>
            </a:r>
            <a:r>
              <a:rPr lang="en-US" u="sng" baseline="0" dirty="0" smtClean="0"/>
              <a:t>under review to awaiting certification </a:t>
            </a:r>
            <a:r>
              <a:rPr lang="en-US" baseline="0" dirty="0" smtClean="0"/>
              <a:t>if all reviews are completed. </a:t>
            </a:r>
          </a:p>
          <a:p>
            <a:endParaRPr lang="en-US" baseline="0" dirty="0" smtClean="0"/>
          </a:p>
          <a:p>
            <a:r>
              <a:rPr lang="en-US" baseline="0" dirty="0" smtClean="0"/>
              <a:t>You can click on the “routing queue” tab to see the individuals who have to take action.  </a:t>
            </a:r>
          </a:p>
          <a:p>
            <a:endParaRPr lang="en-US" baseline="0" dirty="0" smtClean="0"/>
          </a:p>
          <a:p>
            <a:r>
              <a:rPr lang="en-US" baseline="0" dirty="0" smtClean="0"/>
              <a:t>To go back to your list of employees click on the Review or Certify reports tab</a:t>
            </a:r>
          </a:p>
          <a:p>
            <a:endParaRPr lang="en-US" sz="1200" dirty="0" smtClean="0">
              <a:solidFill>
                <a:schemeClr val="tx1"/>
              </a:solidFill>
            </a:endParaRPr>
          </a:p>
          <a:p>
            <a:r>
              <a:rPr lang="en-US" sz="1200" dirty="0" smtClean="0">
                <a:solidFill>
                  <a:schemeClr val="tx1"/>
                </a:solidFill>
              </a:rPr>
              <a:t>Email notification will be sent to PI </a:t>
            </a:r>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25</a:t>
            </a:fld>
            <a:endParaRPr lang="en-US"/>
          </a:p>
        </p:txBody>
      </p:sp>
    </p:spTree>
    <p:extLst>
      <p:ext uri="{BB962C8B-B14F-4D97-AF65-F5344CB8AC3E}">
        <p14:creationId xmlns:p14="http://schemas.microsoft.com/office/powerpoint/2010/main" val="979213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t>
            </a:r>
            <a:r>
              <a:rPr lang="en-US" baseline="0" dirty="0" smtClean="0"/>
              <a:t>corrections need to be made, select the request changes button.  The review button disappears and you will be prompted to send an e-mail to the individual who processes labor redistributions in your department.    </a:t>
            </a:r>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26</a:t>
            </a:fld>
            <a:endParaRPr lang="en-US"/>
          </a:p>
        </p:txBody>
      </p:sp>
    </p:spTree>
    <p:extLst>
      <p:ext uri="{BB962C8B-B14F-4D97-AF65-F5344CB8AC3E}">
        <p14:creationId xmlns:p14="http://schemas.microsoft.com/office/powerpoint/2010/main" val="1514328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a:t>
            </a:r>
            <a:r>
              <a:rPr lang="en-US" baseline="0" dirty="0" smtClean="0"/>
              <a:t> the clear changes button if no change is to be made.  The upper right box shows who originally selected the request changes button.</a:t>
            </a:r>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27</a:t>
            </a:fld>
            <a:endParaRPr lang="en-US"/>
          </a:p>
        </p:txBody>
      </p:sp>
    </p:spTree>
    <p:extLst>
      <p:ext uri="{BB962C8B-B14F-4D97-AF65-F5344CB8AC3E}">
        <p14:creationId xmlns:p14="http://schemas.microsoft.com/office/powerpoint/2010/main" val="1892237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status</a:t>
            </a:r>
            <a:r>
              <a:rPr lang="en-US" baseline="0" dirty="0" smtClean="0"/>
              <a:t> now shows as Under Review – Changes Submitted in the upper right Report Status box.</a:t>
            </a:r>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28</a:t>
            </a:fld>
            <a:endParaRPr lang="en-US"/>
          </a:p>
        </p:txBody>
      </p:sp>
    </p:spTree>
    <p:extLst>
      <p:ext uri="{BB962C8B-B14F-4D97-AF65-F5344CB8AC3E}">
        <p14:creationId xmlns:p14="http://schemas.microsoft.com/office/powerpoint/2010/main" val="4206973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the labor redistribution has been keyed and completed by the department responsible for the employee the Report status box now shows a yellow triangle stating</a:t>
            </a:r>
            <a:r>
              <a:rPr lang="en-US" baseline="0" dirty="0" smtClean="0"/>
              <a:t> that pay events are in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29</a:t>
            </a:fld>
            <a:endParaRPr lang="en-US"/>
          </a:p>
        </p:txBody>
      </p:sp>
    </p:spTree>
    <p:extLst>
      <p:ext uri="{BB962C8B-B14F-4D97-AF65-F5344CB8AC3E}">
        <p14:creationId xmlns:p14="http://schemas.microsoft.com/office/powerpoint/2010/main" val="2025872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192">
              <a:defRPr/>
            </a:pPr>
            <a:r>
              <a:rPr lang="en-US" dirty="0" smtClean="0"/>
              <a:t>It is important to know that effort is not measured on a 40 hour work week but rather</a:t>
            </a:r>
            <a:r>
              <a:rPr lang="en-US" baseline="0" dirty="0" smtClean="0"/>
              <a:t> on actual time worked.  For example: if you work 60 hours during a week and 30 hours is worked on a grant, your effort is 50%.</a:t>
            </a:r>
          </a:p>
          <a:p>
            <a:pPr defTabSz="911192">
              <a:defRPr/>
            </a:pPr>
            <a:endParaRPr lang="en-US" baseline="0" dirty="0" smtClean="0"/>
          </a:p>
          <a:p>
            <a:pPr defTabSz="911192">
              <a:defRPr/>
            </a:pPr>
            <a:endParaRPr lang="en-US" baseline="0" dirty="0" smtClean="0"/>
          </a:p>
          <a:p>
            <a:pPr defTabSz="911192">
              <a:defRPr/>
            </a:pPr>
            <a:r>
              <a:rPr lang="en-US" baseline="0" dirty="0" smtClean="0"/>
              <a:t>Faculty hand book section E: Research  (E120)</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4DB1DD3-8273-4B52-80BC-6BE55B54345E}" type="slidenum">
              <a:rPr lang="en-US" smtClean="0"/>
              <a:pPr>
                <a:defRPr/>
              </a:pPr>
              <a:t>3</a:t>
            </a:fld>
            <a:endParaRPr lang="en-US"/>
          </a:p>
        </p:txBody>
      </p:sp>
    </p:spTree>
    <p:extLst>
      <p:ext uri="{BB962C8B-B14F-4D97-AF65-F5344CB8AC3E}">
        <p14:creationId xmlns:p14="http://schemas.microsoft.com/office/powerpoint/2010/main" val="4041074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labor redistribution has been approved and posted in the system and Update Report  button appears and when selected refreshes the report to reflect the labor corrections.</a:t>
            </a:r>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30</a:t>
            </a:fld>
            <a:endParaRPr lang="en-US"/>
          </a:p>
        </p:txBody>
      </p:sp>
    </p:spTree>
    <p:extLst>
      <p:ext uri="{BB962C8B-B14F-4D97-AF65-F5344CB8AC3E}">
        <p14:creationId xmlns:p14="http://schemas.microsoft.com/office/powerpoint/2010/main" val="2838129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can now select the review button to complete your review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PI will receive email notification when record is available to certify</a:t>
            </a:r>
            <a:endParaRPr lang="en-US" sz="1050" dirty="0" smtClean="0">
              <a:solidFill>
                <a:schemeClr val="tx1"/>
              </a:solidFill>
            </a:endParaRPr>
          </a:p>
        </p:txBody>
      </p:sp>
      <p:sp>
        <p:nvSpPr>
          <p:cNvPr id="4" name="Slide Number Placeholder 3"/>
          <p:cNvSpPr>
            <a:spLocks noGrp="1"/>
          </p:cNvSpPr>
          <p:nvPr>
            <p:ph type="sldNum" sz="quarter" idx="10"/>
          </p:nvPr>
        </p:nvSpPr>
        <p:spPr/>
        <p:txBody>
          <a:bodyPr/>
          <a:lstStyle/>
          <a:p>
            <a:fld id="{4D509315-E140-4C05-B8FF-E796902CC095}" type="slidenum">
              <a:rPr lang="en-US" smtClean="0"/>
              <a:t>31</a:t>
            </a:fld>
            <a:endParaRPr lang="en-US"/>
          </a:p>
        </p:txBody>
      </p:sp>
    </p:spTree>
    <p:extLst>
      <p:ext uri="{BB962C8B-B14F-4D97-AF65-F5344CB8AC3E}">
        <p14:creationId xmlns:p14="http://schemas.microsoft.com/office/powerpoint/2010/main" val="383781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32</a:t>
            </a:fld>
            <a:endParaRPr lang="en-US"/>
          </a:p>
        </p:txBody>
      </p:sp>
    </p:spTree>
    <p:extLst>
      <p:ext uri="{BB962C8B-B14F-4D97-AF65-F5344CB8AC3E}">
        <p14:creationId xmlns:p14="http://schemas.microsoft.com/office/powerpoint/2010/main" val="1663504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192">
              <a:defRPr/>
            </a:pPr>
            <a:r>
              <a:rPr lang="en-US" dirty="0" smtClean="0"/>
              <a:t>Once a report has been certified the record is locked.</a:t>
            </a:r>
            <a:r>
              <a:rPr lang="en-US" baseline="0" dirty="0" smtClean="0"/>
              <a:t>  Changes to records that have already been certified  will only be permitted in extremely rare circumstances.  </a:t>
            </a:r>
            <a:endParaRPr lang="en-US" dirty="0" smtClean="0"/>
          </a:p>
          <a:p>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33</a:t>
            </a:fld>
            <a:endParaRPr lang="en-US"/>
          </a:p>
        </p:txBody>
      </p:sp>
    </p:spTree>
    <p:extLst>
      <p:ext uri="{BB962C8B-B14F-4D97-AF65-F5344CB8AC3E}">
        <p14:creationId xmlns:p14="http://schemas.microsoft.com/office/powerpoint/2010/main" val="3944442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in self service labor redistribution you will notice locks on the pay periods that have been certified.</a:t>
            </a:r>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34</a:t>
            </a:fld>
            <a:endParaRPr lang="en-US"/>
          </a:p>
        </p:txBody>
      </p:sp>
    </p:spTree>
    <p:extLst>
      <p:ext uri="{BB962C8B-B14F-4D97-AF65-F5344CB8AC3E}">
        <p14:creationId xmlns:p14="http://schemas.microsoft.com/office/powerpoint/2010/main" val="3274693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PHAREDS you will get a warning when you try to do a correction on a period where the employee was certified and the record is locked.</a:t>
            </a:r>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35</a:t>
            </a:fld>
            <a:endParaRPr lang="en-US"/>
          </a:p>
        </p:txBody>
      </p:sp>
    </p:spTree>
    <p:extLst>
      <p:ext uri="{BB962C8B-B14F-4D97-AF65-F5344CB8AC3E}">
        <p14:creationId xmlns:p14="http://schemas.microsoft.com/office/powerpoint/2010/main" val="1091637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a:t>
            </a:r>
            <a:r>
              <a:rPr lang="en-US" baseline="0" dirty="0" smtClean="0"/>
              <a:t> potential consequences for not fulfilling this federal requirement. </a:t>
            </a:r>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36</a:t>
            </a:fld>
            <a:endParaRPr lang="en-US"/>
          </a:p>
        </p:txBody>
      </p:sp>
    </p:spTree>
    <p:extLst>
      <p:ext uri="{BB962C8B-B14F-4D97-AF65-F5344CB8AC3E}">
        <p14:creationId xmlns:p14="http://schemas.microsoft.com/office/powerpoint/2010/main" val="3359435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questions you can call your contract and grant accounting office or send an email to </a:t>
            </a:r>
            <a:r>
              <a:rPr lang="en-US" sz="1800" smtClean="0">
                <a:hlinkClick r:id="rId3"/>
              </a:rPr>
              <a:t>Effort-Reporting@salud.unm.edu</a:t>
            </a:r>
            <a:r>
              <a:rPr lang="en-US" sz="1800" smtClean="0"/>
              <a:t> </a:t>
            </a:r>
            <a:r>
              <a:rPr lang="en-US" sz="1800" baseline="0" smtClean="0"/>
              <a:t>.</a:t>
            </a:r>
            <a:endParaRPr lang="en-US" sz="180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37</a:t>
            </a:fld>
            <a:endParaRPr lang="en-US"/>
          </a:p>
        </p:txBody>
      </p:sp>
    </p:spTree>
    <p:extLst>
      <p:ext uri="{BB962C8B-B14F-4D97-AF65-F5344CB8AC3E}">
        <p14:creationId xmlns:p14="http://schemas.microsoft.com/office/powerpoint/2010/main" val="236592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Effort certification is a federal requirement. This requirement applies to monthly non-timesheet employees.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accepting sponsored projects the University agrees to the terms and conditions of the federal government for managing tax payer’s resources.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potential consequences for non-compliance include:</a:t>
            </a:r>
          </a:p>
          <a:p>
            <a:pPr marL="171450" lvl="0" indent="-171450">
              <a:buFont typeface="Arial" pitchFamily="34" charset="0"/>
              <a:buChar char="•"/>
            </a:pPr>
            <a:r>
              <a:rPr lang="en-US" sz="1200" kern="1200" dirty="0" smtClean="0">
                <a:solidFill>
                  <a:schemeClr val="tx1"/>
                </a:solidFill>
                <a:effectLst/>
                <a:latin typeface="+mn-lt"/>
                <a:ea typeface="+mn-ea"/>
                <a:cs typeface="+mn-cs"/>
              </a:rPr>
              <a:t>Financial penalties</a:t>
            </a:r>
          </a:p>
          <a:p>
            <a:pPr marL="171450" lvl="0" indent="-171450">
              <a:buFont typeface="Arial" pitchFamily="34" charset="0"/>
              <a:buChar char="•"/>
            </a:pPr>
            <a:r>
              <a:rPr lang="en-US" sz="1200" kern="1200" dirty="0" smtClean="0">
                <a:solidFill>
                  <a:schemeClr val="tx1"/>
                </a:solidFill>
                <a:effectLst/>
                <a:latin typeface="+mn-lt"/>
                <a:ea typeface="+mn-ea"/>
                <a:cs typeface="+mn-cs"/>
              </a:rPr>
              <a:t>Expenditure disallowance</a:t>
            </a:r>
          </a:p>
          <a:p>
            <a:pPr marL="171450" lvl="0" indent="-171450">
              <a:buFont typeface="Arial" pitchFamily="34" charset="0"/>
              <a:buChar char="•"/>
            </a:pPr>
            <a:r>
              <a:rPr lang="en-US" sz="1200" kern="1200" dirty="0" smtClean="0">
                <a:solidFill>
                  <a:schemeClr val="tx1"/>
                </a:solidFill>
                <a:effectLst/>
                <a:latin typeface="+mn-lt"/>
                <a:ea typeface="+mn-ea"/>
                <a:cs typeface="+mn-cs"/>
              </a:rPr>
              <a:t>And audit findings on our annual A-133 audit which could impact future funding for the University </a:t>
            </a:r>
          </a:p>
          <a:p>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4</a:t>
            </a:fld>
            <a:endParaRPr lang="en-US"/>
          </a:p>
        </p:txBody>
      </p:sp>
    </p:spTree>
    <p:extLst>
      <p:ext uri="{BB962C8B-B14F-4D97-AF65-F5344CB8AC3E}">
        <p14:creationId xmlns:p14="http://schemas.microsoft.com/office/powerpoint/2010/main" val="356273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The effort certification process at UNM is done semi-annually.  The reports are available through </a:t>
            </a:r>
            <a:r>
              <a:rPr lang="en-US" sz="1200" baseline="0" dirty="0" err="1" smtClean="0"/>
              <a:t>Loboweb</a:t>
            </a:r>
            <a:r>
              <a:rPr lang="en-US" sz="1200" baseline="0" dirty="0" smtClean="0"/>
              <a:t>.  The process has 2 stages.  A pre-review stage and a certification stage.  </a:t>
            </a:r>
          </a:p>
          <a:p>
            <a:endParaRPr lang="en-US" sz="1200" u="sng" baseline="0" dirty="0" smtClean="0">
              <a:solidFill>
                <a:schemeClr val="tx1"/>
              </a:solidFill>
            </a:endParaRPr>
          </a:p>
          <a:p>
            <a:r>
              <a:rPr lang="en-US" sz="1200" u="sng" dirty="0" smtClean="0">
                <a:solidFill>
                  <a:schemeClr val="tx1"/>
                </a:solidFill>
              </a:rPr>
              <a:t>The Pre-Review </a:t>
            </a:r>
            <a:r>
              <a:rPr lang="en-US" sz="1200" u="none" baseline="0" dirty="0" smtClean="0">
                <a:solidFill>
                  <a:schemeClr val="tx1"/>
                </a:solidFill>
              </a:rPr>
              <a:t> stage is completed by</a:t>
            </a:r>
            <a:r>
              <a:rPr lang="en-US" sz="1200" dirty="0" smtClean="0">
                <a:solidFill>
                  <a:schemeClr val="tx1"/>
                </a:solidFill>
              </a:rPr>
              <a:t> the</a:t>
            </a:r>
            <a:r>
              <a:rPr lang="en-US" sz="1200" baseline="0" dirty="0" smtClean="0">
                <a:solidFill>
                  <a:schemeClr val="tx1"/>
                </a:solidFill>
              </a:rPr>
              <a:t> account administrator  as designated by the PI. This individual </a:t>
            </a:r>
            <a:r>
              <a:rPr lang="en-US" sz="1200" dirty="0" smtClean="0">
                <a:solidFill>
                  <a:schemeClr val="tx1"/>
                </a:solidFill>
              </a:rPr>
              <a:t> reviews and processes</a:t>
            </a:r>
            <a:r>
              <a:rPr lang="en-US" sz="1200" baseline="0" dirty="0" smtClean="0">
                <a:solidFill>
                  <a:schemeClr val="tx1"/>
                </a:solidFill>
              </a:rPr>
              <a:t> corrections if needed to </a:t>
            </a:r>
            <a:r>
              <a:rPr lang="en-US" sz="1200" dirty="0" smtClean="0">
                <a:solidFill>
                  <a:schemeClr val="tx1"/>
                </a:solidFill>
              </a:rPr>
              <a:t>the effort report prior to the PI’s certification. </a:t>
            </a:r>
          </a:p>
          <a:p>
            <a:endParaRPr lang="en-US" sz="1200" u="sng" dirty="0" smtClean="0">
              <a:solidFill>
                <a:schemeClr val="tx1"/>
              </a:solidFill>
            </a:endParaRPr>
          </a:p>
          <a:p>
            <a:r>
              <a:rPr lang="en-US" sz="1200" u="sng" dirty="0" smtClean="0">
                <a:solidFill>
                  <a:schemeClr val="tx1"/>
                </a:solidFill>
              </a:rPr>
              <a:t>The Certification stage</a:t>
            </a:r>
            <a:r>
              <a:rPr lang="en-US" sz="1200" u="sng" baseline="0" dirty="0" smtClean="0">
                <a:solidFill>
                  <a:schemeClr val="tx1"/>
                </a:solidFill>
              </a:rPr>
              <a:t> </a:t>
            </a:r>
            <a:r>
              <a:rPr lang="en-US" sz="1200" u="none" baseline="0" dirty="0" smtClean="0">
                <a:solidFill>
                  <a:schemeClr val="tx1"/>
                </a:solidFill>
              </a:rPr>
              <a:t> is completed by the </a:t>
            </a:r>
            <a:r>
              <a:rPr lang="en-US" sz="1200" dirty="0" smtClean="0">
                <a:solidFill>
                  <a:schemeClr val="tx1"/>
                </a:solidFill>
              </a:rPr>
              <a:t>PI who will certify employees effort after the Pre-Review stage is complete.  If there are multiple</a:t>
            </a:r>
            <a:r>
              <a:rPr lang="en-US" sz="1200" baseline="0" dirty="0" smtClean="0">
                <a:solidFill>
                  <a:schemeClr val="tx1"/>
                </a:solidFill>
              </a:rPr>
              <a:t> PI’s for an employee, each PI must certify.  </a:t>
            </a:r>
            <a:endParaRPr lang="en-US" sz="1200" baseline="0" dirty="0">
              <a:solidFill>
                <a:schemeClr val="tx1"/>
              </a:solidFill>
            </a:endParaRPr>
          </a:p>
          <a:p>
            <a:pPr lvl="1" eaLnBrk="1" hangingPunct="1"/>
            <a:endParaRPr lang="en-US" sz="1200" baseline="0" dirty="0">
              <a:solidFill>
                <a:schemeClr val="tx1"/>
              </a:solidFill>
            </a:endParaRPr>
          </a:p>
          <a:p>
            <a:pPr marL="0" lvl="1" eaLnBrk="1" hangingPunct="1"/>
            <a:r>
              <a:rPr lang="en-US" sz="1200" baseline="0" dirty="0" smtClean="0"/>
              <a:t>The initial email goes to the Pre-reviewer only.  After 30 days and email is sent to the PI. This email includes a list of employees that are ready for certification.   The PI’s receive weekly updates listing all employees that are awaiting certification</a:t>
            </a:r>
          </a:p>
          <a:p>
            <a:pPr marL="0" lvl="1" eaLnBrk="1" hangingPunct="1"/>
            <a:endParaRPr lang="en-US" sz="1200" baseline="0" dirty="0" smtClean="0"/>
          </a:p>
          <a:p>
            <a:pPr marL="0" lvl="1" eaLnBrk="1" hangingPunct="1"/>
            <a:r>
              <a:rPr lang="en-US" sz="1200" baseline="0" dirty="0" smtClean="0"/>
              <a:t>Reminder and delinquent emails are sent to both the Pre-reviewer and the PI’s to ensure reports are certified timely.  Delinquent emails sent to the PI’s will be copied to the Department Chair/ Director.</a:t>
            </a:r>
          </a:p>
          <a:p>
            <a:pPr marL="0" lvl="1" eaLnBrk="1" hangingPunct="1"/>
            <a:endParaRPr lang="en-US" sz="1200" baseline="0" dirty="0" smtClean="0"/>
          </a:p>
          <a:p>
            <a:pPr marL="0" lvl="1" eaLnBrk="1" hangingPunct="1"/>
            <a:r>
              <a:rPr lang="en-US" sz="1200" baseline="0" dirty="0" smtClean="0"/>
              <a:t>The entire process should take 60 days.  </a:t>
            </a:r>
            <a:endParaRPr lang="en-US" sz="1200" dirty="0" smtClean="0"/>
          </a:p>
          <a:p>
            <a:pPr lvl="1" eaLnBrk="1" hangingPunct="1"/>
            <a:endParaRPr lang="en-US" sz="1200" baseline="0" dirty="0">
              <a:solidFill>
                <a:schemeClr val="tx1"/>
              </a:solidFill>
            </a:endParaRPr>
          </a:p>
          <a:p>
            <a:pPr lvl="1" eaLnBrk="1" hangingPunct="1"/>
            <a:endParaRPr lang="en-US" sz="1200" baseline="0" dirty="0">
              <a:solidFill>
                <a:schemeClr val="tx1"/>
              </a:solidFill>
            </a:endParaRPr>
          </a:p>
        </p:txBody>
      </p:sp>
      <p:sp>
        <p:nvSpPr>
          <p:cNvPr id="4" name="Slide Number Placeholder 3"/>
          <p:cNvSpPr>
            <a:spLocks noGrp="1"/>
          </p:cNvSpPr>
          <p:nvPr>
            <p:ph type="sldNum" sz="quarter" idx="10"/>
          </p:nvPr>
        </p:nvSpPr>
        <p:spPr/>
        <p:txBody>
          <a:bodyPr/>
          <a:lstStyle/>
          <a:p>
            <a:pPr>
              <a:defRPr/>
            </a:pPr>
            <a:fld id="{14DB1DD3-8273-4B52-80BC-6BE55B54345E}" type="slidenum">
              <a:rPr lang="en-US" smtClean="0"/>
              <a:pPr>
                <a:defRPr/>
              </a:pPr>
              <a:t>5</a:t>
            </a:fld>
            <a:endParaRPr lang="en-US"/>
          </a:p>
        </p:txBody>
      </p:sp>
    </p:spTree>
    <p:extLst>
      <p:ext uri="{BB962C8B-B14F-4D97-AF65-F5344CB8AC3E}">
        <p14:creationId xmlns:p14="http://schemas.microsoft.com/office/powerpoint/2010/main" val="212597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192">
              <a:defRPr/>
            </a:pPr>
            <a:r>
              <a:rPr lang="en-US" dirty="0" smtClean="0"/>
              <a:t>To log into the system go</a:t>
            </a:r>
            <a:r>
              <a:rPr lang="en-US" baseline="0" dirty="0" smtClean="0"/>
              <a:t> to My.UNM.edu    Select the employee life tab, and then click on Lobo Web.  </a:t>
            </a:r>
            <a:r>
              <a:rPr lang="en-US" dirty="0" smtClean="0"/>
              <a:t> </a:t>
            </a:r>
          </a:p>
          <a:p>
            <a:endParaRPr lang="en-US" dirty="0" smtClean="0"/>
          </a:p>
          <a:p>
            <a:endParaRPr lang="en-US" dirty="0" smtClean="0"/>
          </a:p>
          <a:p>
            <a:r>
              <a:rPr lang="en-US" dirty="0" smtClean="0"/>
              <a:t>For new</a:t>
            </a:r>
            <a:r>
              <a:rPr lang="en-US" baseline="0" dirty="0" smtClean="0"/>
              <a:t> pre-reviewers.  To access the system you will need to take EOD class 932 Effort certification Training for Departments (Department Administrator) available through Learning Central and then request the BAR role: “Department Effort Certification reviewer” this role is listed under the Contract &amp; Grant accounting Roles</a:t>
            </a:r>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6</a:t>
            </a:fld>
            <a:endParaRPr lang="en-US"/>
          </a:p>
        </p:txBody>
      </p:sp>
    </p:spTree>
    <p:extLst>
      <p:ext uri="{BB962C8B-B14F-4D97-AF65-F5344CB8AC3E}">
        <p14:creationId xmlns:p14="http://schemas.microsoft.com/office/powerpoint/2010/main" val="2939760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defTabSz="911192">
              <a:spcBef>
                <a:spcPct val="0"/>
              </a:spcBef>
              <a:defRPr/>
            </a:pPr>
            <a:r>
              <a:rPr lang="en-US" dirty="0" smtClean="0"/>
              <a:t>From the employee tab select the effort certification</a:t>
            </a:r>
            <a:r>
              <a:rPr lang="en-US" baseline="0" dirty="0" smtClean="0"/>
              <a:t> link</a:t>
            </a:r>
            <a:endParaRPr lang="en-US" dirty="0" smtClean="0"/>
          </a:p>
          <a:p>
            <a:pPr eaLnBrk="1" hangingPunct="1">
              <a:spcBef>
                <a:spcPct val="0"/>
              </a:spcBef>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3E1159-534C-4943-80E9-A34B79DC10A5}" type="slidenum">
              <a:rPr lang="en-US">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defTabSz="911192">
              <a:spcBef>
                <a:spcPct val="0"/>
              </a:spcBef>
              <a:defRPr/>
            </a:pPr>
            <a:r>
              <a:rPr lang="en-US" dirty="0" smtClean="0"/>
              <a:t>To see the list of employees you are to review,</a:t>
            </a:r>
            <a:r>
              <a:rPr lang="en-US" baseline="0" dirty="0" smtClean="0"/>
              <a:t> select the ‘review or certify reports’ tab located on the left of the page.</a:t>
            </a:r>
            <a:endParaRPr lang="en-US" dirty="0" smtClean="0"/>
          </a:p>
          <a:p>
            <a:pPr eaLnBrk="1" hangingPunct="1">
              <a:spcBef>
                <a:spcPct val="0"/>
              </a:spcBef>
            </a:pPr>
            <a:endParaRPr lang="en-US"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A37E356-0750-40AA-8554-79ACB9853C36}" type="slidenum">
              <a:rPr lang="en-US">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192">
              <a:defRPr/>
            </a:pPr>
            <a:r>
              <a:rPr lang="en-US" dirty="0" smtClean="0"/>
              <a:t>Next click the advance search drop down tab.</a:t>
            </a:r>
          </a:p>
          <a:p>
            <a:endParaRPr lang="en-US" dirty="0"/>
          </a:p>
        </p:txBody>
      </p:sp>
      <p:sp>
        <p:nvSpPr>
          <p:cNvPr id="4" name="Slide Number Placeholder 3"/>
          <p:cNvSpPr>
            <a:spLocks noGrp="1"/>
          </p:cNvSpPr>
          <p:nvPr>
            <p:ph type="sldNum" sz="quarter" idx="10"/>
          </p:nvPr>
        </p:nvSpPr>
        <p:spPr/>
        <p:txBody>
          <a:bodyPr/>
          <a:lstStyle/>
          <a:p>
            <a:fld id="{4D509315-E140-4C05-B8FF-E796902CC095}" type="slidenum">
              <a:rPr lang="en-US" smtClean="0"/>
              <a:t>9</a:t>
            </a:fld>
            <a:endParaRPr lang="en-US"/>
          </a:p>
        </p:txBody>
      </p:sp>
    </p:spTree>
    <p:extLst>
      <p:ext uri="{BB962C8B-B14F-4D97-AF65-F5344CB8AC3E}">
        <p14:creationId xmlns:p14="http://schemas.microsoft.com/office/powerpoint/2010/main" val="253155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B4C19C-F124-4B44-85A5-DF82E4D9863E}"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9899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CA9190-1CF9-4996-86C8-648202969B00}"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1824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2D0416-18A2-494B-AC08-E370233405AE}"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9637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A5863B-2704-4E57-81F2-E748CB2351A5}"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8527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FC0207B-A1EE-424A-9129-7972883E2FA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65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58B82993-D899-4B85-927F-E72A322E377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1438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72958912-5F8E-452C-AF05-195FFF34949C}"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2824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307B1B8-7A34-4463-9C77-66F522A153D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4124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25CFCDE-1AF9-4E84-B75D-B2027BB082D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5995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5C2D79-384A-4A6E-918F-D607F9230EC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7867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6A4000-41B6-489F-918A-7B74B6833E4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7157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C00EE37D-FF61-45A8-B664-009DD46BBA48}" type="slidenum">
              <a:rPr lang="en-US">
                <a:solidFill>
                  <a:prstClr val="black">
                    <a:lumMod val="65000"/>
                    <a:lumOff val="35000"/>
                  </a:prstClr>
                </a:solidFill>
              </a:rPr>
              <a:pPr>
                <a:defRPr/>
              </a:pPr>
              <a:t>‹#›</a:t>
            </a:fld>
            <a:endParaRPr lang="en-US">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081564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37.xml.rels><?xml version="1.0" encoding="UTF-8" standalone="yes"?>
<Relationships xmlns="http://schemas.openxmlformats.org/package/2006/relationships"><Relationship Id="rId3" Type="http://schemas.openxmlformats.org/officeDocument/2006/relationships/hyperlink" Target="mailto:Effort-Reporting@salud.unm.edu"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y.unm.edu/cp/home/displaylog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Effort Certification Training</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1"/>
                </a:solidFill>
              </a:rPr>
              <a:t>Rosa </a:t>
            </a:r>
            <a:r>
              <a:rPr lang="en-US" dirty="0">
                <a:solidFill>
                  <a:schemeClr val="tx1"/>
                </a:solidFill>
              </a:rPr>
              <a:t>G</a:t>
            </a:r>
            <a:r>
              <a:rPr lang="en-US" dirty="0" smtClean="0">
                <a:solidFill>
                  <a:schemeClr val="tx1"/>
                </a:solidFill>
              </a:rPr>
              <a:t>onzalez-Rosenblatt</a:t>
            </a:r>
          </a:p>
          <a:p>
            <a:r>
              <a:rPr lang="en-US" dirty="0" smtClean="0">
                <a:solidFill>
                  <a:schemeClr val="tx1"/>
                </a:solidFill>
              </a:rPr>
              <a:t>8/14/13</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70CE8EB4-D0A9-4582-BA24-FA02156F8CD0}" type="slidenum">
              <a:rPr lang="en-US" smtClean="0"/>
              <a:t>1</a:t>
            </a:fld>
            <a:endParaRPr lang="en-US"/>
          </a:p>
        </p:txBody>
      </p:sp>
      <p:grpSp>
        <p:nvGrpSpPr>
          <p:cNvPr id="8" name="Group 6"/>
          <p:cNvGrpSpPr>
            <a:grpSpLocks noChangeAspect="1"/>
          </p:cNvGrpSpPr>
          <p:nvPr/>
        </p:nvGrpSpPr>
        <p:grpSpPr bwMode="auto">
          <a:xfrm>
            <a:off x="773113" y="593725"/>
            <a:ext cx="3417887" cy="2378075"/>
            <a:chOff x="0" y="0"/>
            <a:chExt cx="5383" cy="3744"/>
          </a:xfrm>
        </p:grpSpPr>
        <p:sp>
          <p:nvSpPr>
            <p:cNvPr id="9" name="AutoShape 7"/>
            <p:cNvSpPr>
              <a:spLocks noChangeAspect="1" noChangeArrowheads="1"/>
            </p:cNvSpPr>
            <p:nvPr/>
          </p:nvSpPr>
          <p:spPr bwMode="auto">
            <a:xfrm>
              <a:off x="0" y="0"/>
              <a:ext cx="5383" cy="3744"/>
            </a:xfrm>
            <a:prstGeom prst="rect">
              <a:avLst/>
            </a:prstGeom>
            <a:noFill/>
            <a:ln w="9525">
              <a:noFill/>
              <a:miter lim="800000"/>
              <a:headEnd/>
              <a:tailEnd/>
            </a:ln>
          </p:spPr>
          <p:txBody>
            <a:bodyPr/>
            <a:lstStyle/>
            <a:p>
              <a:endParaRPr lang="en-US"/>
            </a:p>
          </p:txBody>
        </p:sp>
        <p:sp>
          <p:nvSpPr>
            <p:cNvPr id="10" name="Rectangle 8"/>
            <p:cNvSpPr>
              <a:spLocks noChangeArrowheads="1"/>
            </p:cNvSpPr>
            <p:nvPr/>
          </p:nvSpPr>
          <p:spPr bwMode="auto">
            <a:xfrm>
              <a:off x="0" y="0"/>
              <a:ext cx="5383" cy="3744"/>
            </a:xfrm>
            <a:prstGeom prst="rect">
              <a:avLst/>
            </a:prstGeom>
            <a:noFill/>
            <a:ln w="0">
              <a:noFill/>
              <a:miter lim="800000"/>
              <a:headEnd/>
              <a:tailEnd/>
            </a:ln>
          </p:spPr>
          <p:txBody>
            <a:bodyPr/>
            <a:lstStyle/>
            <a:p>
              <a:endParaRPr lang="en-US"/>
            </a:p>
          </p:txBody>
        </p:sp>
        <p:sp>
          <p:nvSpPr>
            <p:cNvPr id="12" name="Freeform 54"/>
            <p:cNvSpPr>
              <a:spLocks/>
            </p:cNvSpPr>
            <p:nvPr/>
          </p:nvSpPr>
          <p:spPr bwMode="auto">
            <a:xfrm>
              <a:off x="1021" y="400"/>
              <a:ext cx="425" cy="661"/>
            </a:xfrm>
            <a:custGeom>
              <a:avLst/>
              <a:gdLst/>
              <a:ahLst/>
              <a:cxnLst>
                <a:cxn ang="0">
                  <a:pos x="425" y="661"/>
                </a:cxn>
                <a:cxn ang="0">
                  <a:pos x="410" y="661"/>
                </a:cxn>
                <a:cxn ang="0">
                  <a:pos x="380" y="651"/>
                </a:cxn>
                <a:cxn ang="0">
                  <a:pos x="335" y="636"/>
                </a:cxn>
                <a:cxn ang="0">
                  <a:pos x="280" y="616"/>
                </a:cxn>
                <a:cxn ang="0">
                  <a:pos x="225" y="601"/>
                </a:cxn>
                <a:cxn ang="0">
                  <a:pos x="170" y="591"/>
                </a:cxn>
                <a:cxn ang="0">
                  <a:pos x="120" y="581"/>
                </a:cxn>
                <a:cxn ang="0">
                  <a:pos x="85" y="581"/>
                </a:cxn>
                <a:cxn ang="0">
                  <a:pos x="40" y="586"/>
                </a:cxn>
                <a:cxn ang="0">
                  <a:pos x="15" y="591"/>
                </a:cxn>
                <a:cxn ang="0">
                  <a:pos x="0" y="596"/>
                </a:cxn>
                <a:cxn ang="0">
                  <a:pos x="0" y="596"/>
                </a:cxn>
                <a:cxn ang="0">
                  <a:pos x="5" y="0"/>
                </a:cxn>
                <a:cxn ang="0">
                  <a:pos x="400" y="156"/>
                </a:cxn>
                <a:cxn ang="0">
                  <a:pos x="425" y="661"/>
                </a:cxn>
              </a:cxnLst>
              <a:rect l="0" t="0" r="r" b="b"/>
              <a:pathLst>
                <a:path w="425" h="661">
                  <a:moveTo>
                    <a:pt x="425" y="661"/>
                  </a:moveTo>
                  <a:lnTo>
                    <a:pt x="410" y="661"/>
                  </a:lnTo>
                  <a:lnTo>
                    <a:pt x="380" y="651"/>
                  </a:lnTo>
                  <a:lnTo>
                    <a:pt x="335" y="636"/>
                  </a:lnTo>
                  <a:lnTo>
                    <a:pt x="280" y="616"/>
                  </a:lnTo>
                  <a:lnTo>
                    <a:pt x="225" y="601"/>
                  </a:lnTo>
                  <a:lnTo>
                    <a:pt x="170" y="591"/>
                  </a:lnTo>
                  <a:lnTo>
                    <a:pt x="120" y="581"/>
                  </a:lnTo>
                  <a:lnTo>
                    <a:pt x="85" y="581"/>
                  </a:lnTo>
                  <a:lnTo>
                    <a:pt x="40" y="586"/>
                  </a:lnTo>
                  <a:lnTo>
                    <a:pt x="15" y="591"/>
                  </a:lnTo>
                  <a:lnTo>
                    <a:pt x="0" y="596"/>
                  </a:lnTo>
                  <a:lnTo>
                    <a:pt x="0" y="596"/>
                  </a:lnTo>
                  <a:lnTo>
                    <a:pt x="5" y="0"/>
                  </a:lnTo>
                  <a:lnTo>
                    <a:pt x="400" y="156"/>
                  </a:lnTo>
                  <a:lnTo>
                    <a:pt x="425" y="661"/>
                  </a:lnTo>
                  <a:close/>
                </a:path>
              </a:pathLst>
            </a:custGeom>
            <a:solidFill>
              <a:srgbClr val="FFFFFF"/>
            </a:solidFill>
            <a:ln w="0">
              <a:solidFill>
                <a:srgbClr val="FFFFFF"/>
              </a:solidFill>
              <a:prstDash val="solid"/>
              <a:round/>
              <a:headEnd/>
              <a:tailEnd/>
            </a:ln>
          </p:spPr>
          <p:txBody>
            <a:bodyPr/>
            <a:lstStyle/>
            <a:p>
              <a:endParaRPr lang="en-US"/>
            </a:p>
          </p:txBody>
        </p:sp>
        <p:sp>
          <p:nvSpPr>
            <p:cNvPr id="13" name="Freeform 55"/>
            <p:cNvSpPr>
              <a:spLocks/>
            </p:cNvSpPr>
            <p:nvPr/>
          </p:nvSpPr>
          <p:spPr bwMode="auto">
            <a:xfrm>
              <a:off x="0" y="5"/>
              <a:ext cx="1876" cy="1196"/>
            </a:xfrm>
            <a:custGeom>
              <a:avLst/>
              <a:gdLst/>
              <a:ahLst/>
              <a:cxnLst>
                <a:cxn ang="0">
                  <a:pos x="1751" y="476"/>
                </a:cxn>
                <a:cxn ang="0">
                  <a:pos x="1816" y="606"/>
                </a:cxn>
                <a:cxn ang="0">
                  <a:pos x="1856" y="746"/>
                </a:cxn>
                <a:cxn ang="0">
                  <a:pos x="1876" y="896"/>
                </a:cxn>
                <a:cxn ang="0">
                  <a:pos x="1871" y="1046"/>
                </a:cxn>
                <a:cxn ang="0">
                  <a:pos x="1851" y="1196"/>
                </a:cxn>
                <a:cxn ang="0">
                  <a:pos x="1446" y="1056"/>
                </a:cxn>
                <a:cxn ang="0">
                  <a:pos x="1436" y="896"/>
                </a:cxn>
                <a:cxn ang="0">
                  <a:pos x="1426" y="736"/>
                </a:cxn>
                <a:cxn ang="0">
                  <a:pos x="1411" y="576"/>
                </a:cxn>
                <a:cxn ang="0">
                  <a:pos x="1326" y="536"/>
                </a:cxn>
                <a:cxn ang="0">
                  <a:pos x="1236" y="496"/>
                </a:cxn>
                <a:cxn ang="0">
                  <a:pos x="1156" y="460"/>
                </a:cxn>
                <a:cxn ang="0">
                  <a:pos x="1076" y="435"/>
                </a:cxn>
                <a:cxn ang="0">
                  <a:pos x="1011" y="425"/>
                </a:cxn>
                <a:cxn ang="0">
                  <a:pos x="951" y="435"/>
                </a:cxn>
                <a:cxn ang="0">
                  <a:pos x="575" y="496"/>
                </a:cxn>
                <a:cxn ang="0">
                  <a:pos x="560" y="636"/>
                </a:cxn>
                <a:cxn ang="0">
                  <a:pos x="555" y="781"/>
                </a:cxn>
                <a:cxn ang="0">
                  <a:pos x="380" y="731"/>
                </a:cxn>
                <a:cxn ang="0">
                  <a:pos x="375" y="891"/>
                </a:cxn>
                <a:cxn ang="0">
                  <a:pos x="0" y="786"/>
                </a:cxn>
                <a:cxn ang="0">
                  <a:pos x="30" y="636"/>
                </a:cxn>
                <a:cxn ang="0">
                  <a:pos x="95" y="491"/>
                </a:cxn>
                <a:cxn ang="0">
                  <a:pos x="185" y="355"/>
                </a:cxn>
                <a:cxn ang="0">
                  <a:pos x="295" y="235"/>
                </a:cxn>
                <a:cxn ang="0">
                  <a:pos x="425" y="135"/>
                </a:cxn>
                <a:cxn ang="0">
                  <a:pos x="545" y="70"/>
                </a:cxn>
                <a:cxn ang="0">
                  <a:pos x="675" y="30"/>
                </a:cxn>
                <a:cxn ang="0">
                  <a:pos x="810" y="5"/>
                </a:cxn>
                <a:cxn ang="0">
                  <a:pos x="951" y="0"/>
                </a:cxn>
                <a:cxn ang="0">
                  <a:pos x="951" y="0"/>
                </a:cxn>
                <a:cxn ang="0">
                  <a:pos x="1091" y="15"/>
                </a:cxn>
                <a:cxn ang="0">
                  <a:pos x="1226" y="45"/>
                </a:cxn>
                <a:cxn ang="0">
                  <a:pos x="1356" y="100"/>
                </a:cxn>
                <a:cxn ang="0">
                  <a:pos x="1466" y="170"/>
                </a:cxn>
                <a:cxn ang="0">
                  <a:pos x="1576" y="255"/>
                </a:cxn>
                <a:cxn ang="0">
                  <a:pos x="1671" y="360"/>
                </a:cxn>
                <a:cxn ang="0">
                  <a:pos x="1751" y="476"/>
                </a:cxn>
                <a:cxn ang="0">
                  <a:pos x="1751" y="476"/>
                </a:cxn>
              </a:cxnLst>
              <a:rect l="0" t="0" r="r" b="b"/>
              <a:pathLst>
                <a:path w="1876" h="1196">
                  <a:moveTo>
                    <a:pt x="1751" y="476"/>
                  </a:moveTo>
                  <a:lnTo>
                    <a:pt x="1816" y="606"/>
                  </a:lnTo>
                  <a:lnTo>
                    <a:pt x="1856" y="746"/>
                  </a:lnTo>
                  <a:lnTo>
                    <a:pt x="1876" y="896"/>
                  </a:lnTo>
                  <a:lnTo>
                    <a:pt x="1871" y="1046"/>
                  </a:lnTo>
                  <a:lnTo>
                    <a:pt x="1851" y="1196"/>
                  </a:lnTo>
                  <a:lnTo>
                    <a:pt x="1446" y="1056"/>
                  </a:lnTo>
                  <a:lnTo>
                    <a:pt x="1436" y="896"/>
                  </a:lnTo>
                  <a:lnTo>
                    <a:pt x="1426" y="736"/>
                  </a:lnTo>
                  <a:lnTo>
                    <a:pt x="1411" y="576"/>
                  </a:lnTo>
                  <a:lnTo>
                    <a:pt x="1326" y="536"/>
                  </a:lnTo>
                  <a:lnTo>
                    <a:pt x="1236" y="496"/>
                  </a:lnTo>
                  <a:lnTo>
                    <a:pt x="1156" y="460"/>
                  </a:lnTo>
                  <a:lnTo>
                    <a:pt x="1076" y="435"/>
                  </a:lnTo>
                  <a:lnTo>
                    <a:pt x="1011" y="425"/>
                  </a:lnTo>
                  <a:lnTo>
                    <a:pt x="951" y="435"/>
                  </a:lnTo>
                  <a:lnTo>
                    <a:pt x="575" y="496"/>
                  </a:lnTo>
                  <a:lnTo>
                    <a:pt x="560" y="636"/>
                  </a:lnTo>
                  <a:lnTo>
                    <a:pt x="555" y="781"/>
                  </a:lnTo>
                  <a:lnTo>
                    <a:pt x="380" y="731"/>
                  </a:lnTo>
                  <a:lnTo>
                    <a:pt x="375" y="891"/>
                  </a:lnTo>
                  <a:lnTo>
                    <a:pt x="0" y="786"/>
                  </a:lnTo>
                  <a:lnTo>
                    <a:pt x="30" y="636"/>
                  </a:lnTo>
                  <a:lnTo>
                    <a:pt x="95" y="491"/>
                  </a:lnTo>
                  <a:lnTo>
                    <a:pt x="185" y="355"/>
                  </a:lnTo>
                  <a:lnTo>
                    <a:pt x="295" y="235"/>
                  </a:lnTo>
                  <a:lnTo>
                    <a:pt x="425" y="135"/>
                  </a:lnTo>
                  <a:lnTo>
                    <a:pt x="545" y="70"/>
                  </a:lnTo>
                  <a:lnTo>
                    <a:pt x="675" y="30"/>
                  </a:lnTo>
                  <a:lnTo>
                    <a:pt x="810" y="5"/>
                  </a:lnTo>
                  <a:lnTo>
                    <a:pt x="951" y="0"/>
                  </a:lnTo>
                  <a:lnTo>
                    <a:pt x="951" y="0"/>
                  </a:lnTo>
                  <a:lnTo>
                    <a:pt x="1091" y="15"/>
                  </a:lnTo>
                  <a:lnTo>
                    <a:pt x="1226" y="45"/>
                  </a:lnTo>
                  <a:lnTo>
                    <a:pt x="1356" y="100"/>
                  </a:lnTo>
                  <a:lnTo>
                    <a:pt x="1466" y="170"/>
                  </a:lnTo>
                  <a:lnTo>
                    <a:pt x="1576" y="255"/>
                  </a:lnTo>
                  <a:lnTo>
                    <a:pt x="1671" y="360"/>
                  </a:lnTo>
                  <a:lnTo>
                    <a:pt x="1751" y="476"/>
                  </a:lnTo>
                  <a:lnTo>
                    <a:pt x="1751" y="476"/>
                  </a:lnTo>
                  <a:close/>
                </a:path>
              </a:pathLst>
            </a:custGeom>
            <a:solidFill>
              <a:srgbClr val="FF0000"/>
            </a:solidFill>
            <a:ln w="0">
              <a:solidFill>
                <a:srgbClr val="FF0000"/>
              </a:solidFill>
              <a:prstDash val="solid"/>
              <a:round/>
              <a:headEnd/>
              <a:tailEnd/>
            </a:ln>
          </p:spPr>
          <p:txBody>
            <a:bodyPr/>
            <a:lstStyle/>
            <a:p>
              <a:endParaRPr lang="en-US"/>
            </a:p>
          </p:txBody>
        </p:sp>
        <p:sp>
          <p:nvSpPr>
            <p:cNvPr id="14" name="Freeform 56"/>
            <p:cNvSpPr>
              <a:spLocks/>
            </p:cNvSpPr>
            <p:nvPr/>
          </p:nvSpPr>
          <p:spPr bwMode="auto">
            <a:xfrm>
              <a:off x="1176" y="626"/>
              <a:ext cx="20" cy="175"/>
            </a:xfrm>
            <a:custGeom>
              <a:avLst/>
              <a:gdLst/>
              <a:ahLst/>
              <a:cxnLst>
                <a:cxn ang="0">
                  <a:pos x="20" y="10"/>
                </a:cxn>
                <a:cxn ang="0">
                  <a:pos x="20" y="175"/>
                </a:cxn>
                <a:cxn ang="0">
                  <a:pos x="20" y="160"/>
                </a:cxn>
                <a:cxn ang="0">
                  <a:pos x="15" y="145"/>
                </a:cxn>
                <a:cxn ang="0">
                  <a:pos x="15" y="130"/>
                </a:cxn>
                <a:cxn ang="0">
                  <a:pos x="10" y="120"/>
                </a:cxn>
                <a:cxn ang="0">
                  <a:pos x="0" y="115"/>
                </a:cxn>
                <a:cxn ang="0">
                  <a:pos x="0" y="60"/>
                </a:cxn>
                <a:cxn ang="0">
                  <a:pos x="0" y="0"/>
                </a:cxn>
                <a:cxn ang="0">
                  <a:pos x="10" y="5"/>
                </a:cxn>
                <a:cxn ang="0">
                  <a:pos x="20" y="10"/>
                </a:cxn>
              </a:cxnLst>
              <a:rect l="0" t="0" r="r" b="b"/>
              <a:pathLst>
                <a:path w="20" h="175">
                  <a:moveTo>
                    <a:pt x="20" y="10"/>
                  </a:moveTo>
                  <a:lnTo>
                    <a:pt x="20" y="175"/>
                  </a:lnTo>
                  <a:lnTo>
                    <a:pt x="20" y="160"/>
                  </a:lnTo>
                  <a:lnTo>
                    <a:pt x="15" y="145"/>
                  </a:lnTo>
                  <a:lnTo>
                    <a:pt x="15" y="130"/>
                  </a:lnTo>
                  <a:lnTo>
                    <a:pt x="10" y="120"/>
                  </a:lnTo>
                  <a:lnTo>
                    <a:pt x="0" y="115"/>
                  </a:lnTo>
                  <a:lnTo>
                    <a:pt x="0" y="60"/>
                  </a:lnTo>
                  <a:lnTo>
                    <a:pt x="0" y="0"/>
                  </a:lnTo>
                  <a:lnTo>
                    <a:pt x="10" y="5"/>
                  </a:lnTo>
                  <a:lnTo>
                    <a:pt x="20" y="10"/>
                  </a:lnTo>
                  <a:close/>
                </a:path>
              </a:pathLst>
            </a:custGeom>
            <a:solidFill>
              <a:srgbClr val="000000"/>
            </a:solidFill>
            <a:ln w="0">
              <a:solidFill>
                <a:srgbClr val="000000"/>
              </a:solidFill>
              <a:prstDash val="solid"/>
              <a:round/>
              <a:headEnd/>
              <a:tailEnd/>
            </a:ln>
          </p:spPr>
          <p:txBody>
            <a:bodyPr/>
            <a:lstStyle/>
            <a:p>
              <a:endParaRPr lang="en-US"/>
            </a:p>
          </p:txBody>
        </p:sp>
        <p:sp>
          <p:nvSpPr>
            <p:cNvPr id="15" name="Freeform 57"/>
            <p:cNvSpPr>
              <a:spLocks/>
            </p:cNvSpPr>
            <p:nvPr/>
          </p:nvSpPr>
          <p:spPr bwMode="auto">
            <a:xfrm>
              <a:off x="1231" y="651"/>
              <a:ext cx="20" cy="165"/>
            </a:xfrm>
            <a:custGeom>
              <a:avLst/>
              <a:gdLst/>
              <a:ahLst/>
              <a:cxnLst>
                <a:cxn ang="0">
                  <a:pos x="20" y="5"/>
                </a:cxn>
                <a:cxn ang="0">
                  <a:pos x="20" y="165"/>
                </a:cxn>
                <a:cxn ang="0">
                  <a:pos x="15" y="150"/>
                </a:cxn>
                <a:cxn ang="0">
                  <a:pos x="15" y="140"/>
                </a:cxn>
                <a:cxn ang="0">
                  <a:pos x="15" y="125"/>
                </a:cxn>
                <a:cxn ang="0">
                  <a:pos x="10" y="115"/>
                </a:cxn>
                <a:cxn ang="0">
                  <a:pos x="10" y="110"/>
                </a:cxn>
                <a:cxn ang="0">
                  <a:pos x="0" y="105"/>
                </a:cxn>
                <a:cxn ang="0">
                  <a:pos x="0" y="55"/>
                </a:cxn>
                <a:cxn ang="0">
                  <a:pos x="0" y="0"/>
                </a:cxn>
                <a:cxn ang="0">
                  <a:pos x="10" y="5"/>
                </a:cxn>
                <a:cxn ang="0">
                  <a:pos x="20" y="5"/>
                </a:cxn>
              </a:cxnLst>
              <a:rect l="0" t="0" r="r" b="b"/>
              <a:pathLst>
                <a:path w="20" h="165">
                  <a:moveTo>
                    <a:pt x="20" y="5"/>
                  </a:moveTo>
                  <a:lnTo>
                    <a:pt x="20" y="165"/>
                  </a:lnTo>
                  <a:lnTo>
                    <a:pt x="15" y="150"/>
                  </a:lnTo>
                  <a:lnTo>
                    <a:pt x="15" y="140"/>
                  </a:lnTo>
                  <a:lnTo>
                    <a:pt x="15" y="125"/>
                  </a:lnTo>
                  <a:lnTo>
                    <a:pt x="10" y="115"/>
                  </a:lnTo>
                  <a:lnTo>
                    <a:pt x="10" y="110"/>
                  </a:lnTo>
                  <a:lnTo>
                    <a:pt x="0" y="105"/>
                  </a:lnTo>
                  <a:lnTo>
                    <a:pt x="0" y="55"/>
                  </a:lnTo>
                  <a:lnTo>
                    <a:pt x="0" y="0"/>
                  </a:lnTo>
                  <a:lnTo>
                    <a:pt x="10" y="5"/>
                  </a:lnTo>
                  <a:lnTo>
                    <a:pt x="20" y="5"/>
                  </a:lnTo>
                  <a:close/>
                </a:path>
              </a:pathLst>
            </a:custGeom>
            <a:solidFill>
              <a:srgbClr val="000000"/>
            </a:solidFill>
            <a:ln w="0">
              <a:solidFill>
                <a:srgbClr val="000000"/>
              </a:solidFill>
              <a:prstDash val="solid"/>
              <a:round/>
              <a:headEnd/>
              <a:tailEnd/>
            </a:ln>
          </p:spPr>
          <p:txBody>
            <a:bodyPr/>
            <a:lstStyle/>
            <a:p>
              <a:endParaRPr lang="en-US"/>
            </a:p>
          </p:txBody>
        </p:sp>
        <p:sp>
          <p:nvSpPr>
            <p:cNvPr id="16" name="Freeform 58"/>
            <p:cNvSpPr>
              <a:spLocks/>
            </p:cNvSpPr>
            <p:nvPr/>
          </p:nvSpPr>
          <p:spPr bwMode="auto">
            <a:xfrm>
              <a:off x="1286" y="671"/>
              <a:ext cx="20" cy="155"/>
            </a:xfrm>
            <a:custGeom>
              <a:avLst/>
              <a:gdLst/>
              <a:ahLst/>
              <a:cxnLst>
                <a:cxn ang="0">
                  <a:pos x="20" y="10"/>
                </a:cxn>
                <a:cxn ang="0">
                  <a:pos x="20" y="155"/>
                </a:cxn>
                <a:cxn ang="0">
                  <a:pos x="15" y="145"/>
                </a:cxn>
                <a:cxn ang="0">
                  <a:pos x="15" y="135"/>
                </a:cxn>
                <a:cxn ang="0">
                  <a:pos x="15" y="125"/>
                </a:cxn>
                <a:cxn ang="0">
                  <a:pos x="10" y="115"/>
                </a:cxn>
                <a:cxn ang="0">
                  <a:pos x="10" y="110"/>
                </a:cxn>
                <a:cxn ang="0">
                  <a:pos x="0" y="110"/>
                </a:cxn>
                <a:cxn ang="0">
                  <a:pos x="0" y="55"/>
                </a:cxn>
                <a:cxn ang="0">
                  <a:pos x="0" y="0"/>
                </a:cxn>
                <a:cxn ang="0">
                  <a:pos x="10" y="5"/>
                </a:cxn>
                <a:cxn ang="0">
                  <a:pos x="15" y="5"/>
                </a:cxn>
                <a:cxn ang="0">
                  <a:pos x="20" y="10"/>
                </a:cxn>
              </a:cxnLst>
              <a:rect l="0" t="0" r="r" b="b"/>
              <a:pathLst>
                <a:path w="20" h="155">
                  <a:moveTo>
                    <a:pt x="20" y="10"/>
                  </a:moveTo>
                  <a:lnTo>
                    <a:pt x="20" y="155"/>
                  </a:lnTo>
                  <a:lnTo>
                    <a:pt x="15" y="145"/>
                  </a:lnTo>
                  <a:lnTo>
                    <a:pt x="15" y="135"/>
                  </a:lnTo>
                  <a:lnTo>
                    <a:pt x="15" y="125"/>
                  </a:lnTo>
                  <a:lnTo>
                    <a:pt x="10" y="115"/>
                  </a:lnTo>
                  <a:lnTo>
                    <a:pt x="10" y="110"/>
                  </a:lnTo>
                  <a:lnTo>
                    <a:pt x="0" y="110"/>
                  </a:lnTo>
                  <a:lnTo>
                    <a:pt x="0" y="55"/>
                  </a:lnTo>
                  <a:lnTo>
                    <a:pt x="0" y="0"/>
                  </a:lnTo>
                  <a:lnTo>
                    <a:pt x="10" y="5"/>
                  </a:lnTo>
                  <a:lnTo>
                    <a:pt x="15" y="5"/>
                  </a:lnTo>
                  <a:lnTo>
                    <a:pt x="20" y="10"/>
                  </a:lnTo>
                  <a:close/>
                </a:path>
              </a:pathLst>
            </a:custGeom>
            <a:solidFill>
              <a:srgbClr val="000000"/>
            </a:solidFill>
            <a:ln w="0">
              <a:solidFill>
                <a:srgbClr val="000000"/>
              </a:solidFill>
              <a:prstDash val="solid"/>
              <a:round/>
              <a:headEnd/>
              <a:tailEnd/>
            </a:ln>
          </p:spPr>
          <p:txBody>
            <a:bodyPr/>
            <a:lstStyle/>
            <a:p>
              <a:endParaRPr lang="en-US"/>
            </a:p>
          </p:txBody>
        </p:sp>
        <p:sp>
          <p:nvSpPr>
            <p:cNvPr id="17" name="Freeform 59"/>
            <p:cNvSpPr>
              <a:spLocks/>
            </p:cNvSpPr>
            <p:nvPr/>
          </p:nvSpPr>
          <p:spPr bwMode="auto">
            <a:xfrm>
              <a:off x="800" y="981"/>
              <a:ext cx="311" cy="120"/>
            </a:xfrm>
            <a:custGeom>
              <a:avLst/>
              <a:gdLst/>
              <a:ahLst/>
              <a:cxnLst>
                <a:cxn ang="0">
                  <a:pos x="306" y="0"/>
                </a:cxn>
                <a:cxn ang="0">
                  <a:pos x="311" y="60"/>
                </a:cxn>
                <a:cxn ang="0">
                  <a:pos x="311" y="120"/>
                </a:cxn>
                <a:cxn ang="0">
                  <a:pos x="0" y="35"/>
                </a:cxn>
                <a:cxn ang="0">
                  <a:pos x="101" y="20"/>
                </a:cxn>
                <a:cxn ang="0">
                  <a:pos x="201" y="10"/>
                </a:cxn>
                <a:cxn ang="0">
                  <a:pos x="306" y="0"/>
                </a:cxn>
              </a:cxnLst>
              <a:rect l="0" t="0" r="r" b="b"/>
              <a:pathLst>
                <a:path w="311" h="120">
                  <a:moveTo>
                    <a:pt x="306" y="0"/>
                  </a:moveTo>
                  <a:lnTo>
                    <a:pt x="311" y="60"/>
                  </a:lnTo>
                  <a:lnTo>
                    <a:pt x="311" y="120"/>
                  </a:lnTo>
                  <a:lnTo>
                    <a:pt x="0" y="35"/>
                  </a:lnTo>
                  <a:lnTo>
                    <a:pt x="101" y="20"/>
                  </a:lnTo>
                  <a:lnTo>
                    <a:pt x="201" y="10"/>
                  </a:lnTo>
                  <a:lnTo>
                    <a:pt x="306" y="0"/>
                  </a:lnTo>
                  <a:close/>
                </a:path>
              </a:pathLst>
            </a:custGeom>
            <a:solidFill>
              <a:srgbClr val="404040"/>
            </a:solidFill>
            <a:ln w="0">
              <a:solidFill>
                <a:srgbClr val="404040"/>
              </a:solidFill>
              <a:prstDash val="solid"/>
              <a:round/>
              <a:headEnd/>
              <a:tailEnd/>
            </a:ln>
          </p:spPr>
          <p:txBody>
            <a:bodyPr/>
            <a:lstStyle/>
            <a:p>
              <a:endParaRPr lang="en-US"/>
            </a:p>
          </p:txBody>
        </p:sp>
        <p:sp>
          <p:nvSpPr>
            <p:cNvPr id="18" name="Freeform 60"/>
            <p:cNvSpPr>
              <a:spLocks/>
            </p:cNvSpPr>
            <p:nvPr/>
          </p:nvSpPr>
          <p:spPr bwMode="auto">
            <a:xfrm>
              <a:off x="0" y="736"/>
              <a:ext cx="380" cy="160"/>
            </a:xfrm>
            <a:custGeom>
              <a:avLst/>
              <a:gdLst/>
              <a:ahLst/>
              <a:cxnLst>
                <a:cxn ang="0">
                  <a:pos x="0" y="55"/>
                </a:cxn>
                <a:cxn ang="0">
                  <a:pos x="380" y="0"/>
                </a:cxn>
                <a:cxn ang="0">
                  <a:pos x="380" y="160"/>
                </a:cxn>
                <a:cxn ang="0">
                  <a:pos x="0" y="55"/>
                </a:cxn>
              </a:cxnLst>
              <a:rect l="0" t="0" r="r" b="b"/>
              <a:pathLst>
                <a:path w="380" h="160">
                  <a:moveTo>
                    <a:pt x="0" y="55"/>
                  </a:moveTo>
                  <a:lnTo>
                    <a:pt x="380" y="0"/>
                  </a:lnTo>
                  <a:lnTo>
                    <a:pt x="380" y="160"/>
                  </a:lnTo>
                  <a:lnTo>
                    <a:pt x="0" y="55"/>
                  </a:lnTo>
                  <a:close/>
                </a:path>
              </a:pathLst>
            </a:custGeom>
            <a:solidFill>
              <a:srgbClr val="404040"/>
            </a:solidFill>
            <a:ln w="0">
              <a:solidFill>
                <a:srgbClr val="404040"/>
              </a:solidFill>
              <a:prstDash val="solid"/>
              <a:round/>
              <a:headEnd/>
              <a:tailEnd/>
            </a:ln>
          </p:spPr>
          <p:txBody>
            <a:bodyPr/>
            <a:lstStyle/>
            <a:p>
              <a:endParaRPr lang="en-US"/>
            </a:p>
          </p:txBody>
        </p:sp>
        <p:sp>
          <p:nvSpPr>
            <p:cNvPr id="19" name="Freeform 61"/>
            <p:cNvSpPr>
              <a:spLocks/>
            </p:cNvSpPr>
            <p:nvPr/>
          </p:nvSpPr>
          <p:spPr bwMode="auto">
            <a:xfrm>
              <a:off x="380" y="430"/>
              <a:ext cx="661" cy="586"/>
            </a:xfrm>
            <a:custGeom>
              <a:avLst/>
              <a:gdLst/>
              <a:ahLst/>
              <a:cxnLst>
                <a:cxn ang="0">
                  <a:pos x="0" y="306"/>
                </a:cxn>
                <a:cxn ang="0">
                  <a:pos x="0" y="466"/>
                </a:cxn>
                <a:cxn ang="0">
                  <a:pos x="420" y="586"/>
                </a:cxn>
                <a:cxn ang="0">
                  <a:pos x="661" y="556"/>
                </a:cxn>
                <a:cxn ang="0">
                  <a:pos x="661" y="0"/>
                </a:cxn>
                <a:cxn ang="0">
                  <a:pos x="641" y="0"/>
                </a:cxn>
                <a:cxn ang="0">
                  <a:pos x="626" y="0"/>
                </a:cxn>
                <a:cxn ang="0">
                  <a:pos x="616" y="5"/>
                </a:cxn>
                <a:cxn ang="0">
                  <a:pos x="606" y="5"/>
                </a:cxn>
                <a:cxn ang="0">
                  <a:pos x="601" y="5"/>
                </a:cxn>
                <a:cxn ang="0">
                  <a:pos x="190" y="71"/>
                </a:cxn>
                <a:cxn ang="0">
                  <a:pos x="185" y="106"/>
                </a:cxn>
                <a:cxn ang="0">
                  <a:pos x="180" y="146"/>
                </a:cxn>
                <a:cxn ang="0">
                  <a:pos x="180" y="186"/>
                </a:cxn>
                <a:cxn ang="0">
                  <a:pos x="175" y="216"/>
                </a:cxn>
                <a:cxn ang="0">
                  <a:pos x="175" y="226"/>
                </a:cxn>
                <a:cxn ang="0">
                  <a:pos x="175" y="356"/>
                </a:cxn>
                <a:cxn ang="0">
                  <a:pos x="0" y="306"/>
                </a:cxn>
              </a:cxnLst>
              <a:rect l="0" t="0" r="r" b="b"/>
              <a:pathLst>
                <a:path w="661" h="586">
                  <a:moveTo>
                    <a:pt x="0" y="306"/>
                  </a:moveTo>
                  <a:lnTo>
                    <a:pt x="0" y="466"/>
                  </a:lnTo>
                  <a:lnTo>
                    <a:pt x="420" y="586"/>
                  </a:lnTo>
                  <a:lnTo>
                    <a:pt x="661" y="556"/>
                  </a:lnTo>
                  <a:lnTo>
                    <a:pt x="661" y="0"/>
                  </a:lnTo>
                  <a:lnTo>
                    <a:pt x="641" y="0"/>
                  </a:lnTo>
                  <a:lnTo>
                    <a:pt x="626" y="0"/>
                  </a:lnTo>
                  <a:lnTo>
                    <a:pt x="616" y="5"/>
                  </a:lnTo>
                  <a:lnTo>
                    <a:pt x="606" y="5"/>
                  </a:lnTo>
                  <a:lnTo>
                    <a:pt x="601" y="5"/>
                  </a:lnTo>
                  <a:lnTo>
                    <a:pt x="190" y="71"/>
                  </a:lnTo>
                  <a:lnTo>
                    <a:pt x="185" y="106"/>
                  </a:lnTo>
                  <a:lnTo>
                    <a:pt x="180" y="146"/>
                  </a:lnTo>
                  <a:lnTo>
                    <a:pt x="180" y="186"/>
                  </a:lnTo>
                  <a:lnTo>
                    <a:pt x="175" y="216"/>
                  </a:lnTo>
                  <a:lnTo>
                    <a:pt x="175" y="226"/>
                  </a:lnTo>
                  <a:lnTo>
                    <a:pt x="175" y="356"/>
                  </a:lnTo>
                  <a:lnTo>
                    <a:pt x="0" y="306"/>
                  </a:lnTo>
                  <a:close/>
                </a:path>
              </a:pathLst>
            </a:custGeom>
            <a:solidFill>
              <a:srgbClr val="CCCCCC"/>
            </a:solidFill>
            <a:ln w="0">
              <a:solidFill>
                <a:srgbClr val="CCCCCC"/>
              </a:solidFill>
              <a:prstDash val="solid"/>
              <a:round/>
              <a:headEnd/>
              <a:tailEnd/>
            </a:ln>
          </p:spPr>
          <p:txBody>
            <a:bodyPr/>
            <a:lstStyle/>
            <a:p>
              <a:endParaRPr lang="en-US"/>
            </a:p>
          </p:txBody>
        </p:sp>
        <p:sp>
          <p:nvSpPr>
            <p:cNvPr id="20" name="Freeform 62"/>
            <p:cNvSpPr>
              <a:spLocks/>
            </p:cNvSpPr>
            <p:nvPr/>
          </p:nvSpPr>
          <p:spPr bwMode="auto">
            <a:xfrm>
              <a:off x="880" y="596"/>
              <a:ext cx="46" cy="160"/>
            </a:xfrm>
            <a:custGeom>
              <a:avLst/>
              <a:gdLst/>
              <a:ahLst/>
              <a:cxnLst>
                <a:cxn ang="0">
                  <a:pos x="46" y="125"/>
                </a:cxn>
                <a:cxn ang="0">
                  <a:pos x="26" y="125"/>
                </a:cxn>
                <a:cxn ang="0">
                  <a:pos x="15" y="130"/>
                </a:cxn>
                <a:cxn ang="0">
                  <a:pos x="10" y="135"/>
                </a:cxn>
                <a:cxn ang="0">
                  <a:pos x="5" y="150"/>
                </a:cxn>
                <a:cxn ang="0">
                  <a:pos x="0" y="160"/>
                </a:cxn>
                <a:cxn ang="0">
                  <a:pos x="0" y="5"/>
                </a:cxn>
                <a:cxn ang="0">
                  <a:pos x="46" y="0"/>
                </a:cxn>
                <a:cxn ang="0">
                  <a:pos x="46" y="125"/>
                </a:cxn>
              </a:cxnLst>
              <a:rect l="0" t="0" r="r" b="b"/>
              <a:pathLst>
                <a:path w="46" h="160">
                  <a:moveTo>
                    <a:pt x="46" y="125"/>
                  </a:moveTo>
                  <a:lnTo>
                    <a:pt x="26" y="125"/>
                  </a:lnTo>
                  <a:lnTo>
                    <a:pt x="15" y="130"/>
                  </a:lnTo>
                  <a:lnTo>
                    <a:pt x="10" y="135"/>
                  </a:lnTo>
                  <a:lnTo>
                    <a:pt x="5" y="150"/>
                  </a:lnTo>
                  <a:lnTo>
                    <a:pt x="0" y="160"/>
                  </a:lnTo>
                  <a:lnTo>
                    <a:pt x="0" y="5"/>
                  </a:lnTo>
                  <a:lnTo>
                    <a:pt x="46" y="0"/>
                  </a:lnTo>
                  <a:lnTo>
                    <a:pt x="46" y="125"/>
                  </a:lnTo>
                  <a:close/>
                </a:path>
              </a:pathLst>
            </a:custGeom>
            <a:solidFill>
              <a:srgbClr val="000000"/>
            </a:solidFill>
            <a:ln w="0">
              <a:solidFill>
                <a:srgbClr val="000000"/>
              </a:solidFill>
              <a:prstDash val="solid"/>
              <a:round/>
              <a:headEnd/>
              <a:tailEnd/>
            </a:ln>
          </p:spPr>
          <p:txBody>
            <a:bodyPr/>
            <a:lstStyle/>
            <a:p>
              <a:endParaRPr lang="en-US"/>
            </a:p>
          </p:txBody>
        </p:sp>
        <p:sp>
          <p:nvSpPr>
            <p:cNvPr id="21" name="Freeform 63"/>
            <p:cNvSpPr>
              <a:spLocks/>
            </p:cNvSpPr>
            <p:nvPr/>
          </p:nvSpPr>
          <p:spPr bwMode="auto">
            <a:xfrm>
              <a:off x="770" y="611"/>
              <a:ext cx="50" cy="155"/>
            </a:xfrm>
            <a:custGeom>
              <a:avLst/>
              <a:gdLst/>
              <a:ahLst/>
              <a:cxnLst>
                <a:cxn ang="0">
                  <a:pos x="50" y="120"/>
                </a:cxn>
                <a:cxn ang="0">
                  <a:pos x="35" y="120"/>
                </a:cxn>
                <a:cxn ang="0">
                  <a:pos x="20" y="125"/>
                </a:cxn>
                <a:cxn ang="0">
                  <a:pos x="10" y="130"/>
                </a:cxn>
                <a:cxn ang="0">
                  <a:pos x="5" y="140"/>
                </a:cxn>
                <a:cxn ang="0">
                  <a:pos x="0" y="155"/>
                </a:cxn>
                <a:cxn ang="0">
                  <a:pos x="0" y="5"/>
                </a:cxn>
                <a:cxn ang="0">
                  <a:pos x="50" y="0"/>
                </a:cxn>
                <a:cxn ang="0">
                  <a:pos x="50" y="120"/>
                </a:cxn>
              </a:cxnLst>
              <a:rect l="0" t="0" r="r" b="b"/>
              <a:pathLst>
                <a:path w="50" h="155">
                  <a:moveTo>
                    <a:pt x="50" y="120"/>
                  </a:moveTo>
                  <a:lnTo>
                    <a:pt x="35" y="120"/>
                  </a:lnTo>
                  <a:lnTo>
                    <a:pt x="20" y="125"/>
                  </a:lnTo>
                  <a:lnTo>
                    <a:pt x="10" y="130"/>
                  </a:lnTo>
                  <a:lnTo>
                    <a:pt x="5" y="140"/>
                  </a:lnTo>
                  <a:lnTo>
                    <a:pt x="0" y="155"/>
                  </a:lnTo>
                  <a:lnTo>
                    <a:pt x="0" y="5"/>
                  </a:lnTo>
                  <a:lnTo>
                    <a:pt x="50" y="0"/>
                  </a:lnTo>
                  <a:lnTo>
                    <a:pt x="50" y="120"/>
                  </a:lnTo>
                  <a:close/>
                </a:path>
              </a:pathLst>
            </a:custGeom>
            <a:solidFill>
              <a:srgbClr val="000000"/>
            </a:solidFill>
            <a:ln w="0">
              <a:solidFill>
                <a:srgbClr val="000000"/>
              </a:solidFill>
              <a:prstDash val="solid"/>
              <a:round/>
              <a:headEnd/>
              <a:tailEnd/>
            </a:ln>
          </p:spPr>
          <p:txBody>
            <a:bodyPr/>
            <a:lstStyle/>
            <a:p>
              <a:endParaRPr lang="en-US"/>
            </a:p>
          </p:txBody>
        </p:sp>
        <p:sp>
          <p:nvSpPr>
            <p:cNvPr id="22" name="Freeform 64"/>
            <p:cNvSpPr>
              <a:spLocks/>
            </p:cNvSpPr>
            <p:nvPr/>
          </p:nvSpPr>
          <p:spPr bwMode="auto">
            <a:xfrm>
              <a:off x="675" y="621"/>
              <a:ext cx="50" cy="160"/>
            </a:xfrm>
            <a:custGeom>
              <a:avLst/>
              <a:gdLst/>
              <a:ahLst/>
              <a:cxnLst>
                <a:cxn ang="0">
                  <a:pos x="50" y="115"/>
                </a:cxn>
                <a:cxn ang="0">
                  <a:pos x="30" y="115"/>
                </a:cxn>
                <a:cxn ang="0">
                  <a:pos x="20" y="115"/>
                </a:cxn>
                <a:cxn ang="0">
                  <a:pos x="10" y="120"/>
                </a:cxn>
                <a:cxn ang="0">
                  <a:pos x="5" y="130"/>
                </a:cxn>
                <a:cxn ang="0">
                  <a:pos x="0" y="140"/>
                </a:cxn>
                <a:cxn ang="0">
                  <a:pos x="0" y="160"/>
                </a:cxn>
                <a:cxn ang="0">
                  <a:pos x="0" y="5"/>
                </a:cxn>
                <a:cxn ang="0">
                  <a:pos x="50" y="0"/>
                </a:cxn>
                <a:cxn ang="0">
                  <a:pos x="50" y="115"/>
                </a:cxn>
              </a:cxnLst>
              <a:rect l="0" t="0" r="r" b="b"/>
              <a:pathLst>
                <a:path w="50" h="160">
                  <a:moveTo>
                    <a:pt x="50" y="115"/>
                  </a:moveTo>
                  <a:lnTo>
                    <a:pt x="30" y="115"/>
                  </a:lnTo>
                  <a:lnTo>
                    <a:pt x="20" y="115"/>
                  </a:lnTo>
                  <a:lnTo>
                    <a:pt x="10" y="120"/>
                  </a:lnTo>
                  <a:lnTo>
                    <a:pt x="5" y="130"/>
                  </a:lnTo>
                  <a:lnTo>
                    <a:pt x="0" y="140"/>
                  </a:lnTo>
                  <a:lnTo>
                    <a:pt x="0" y="160"/>
                  </a:lnTo>
                  <a:lnTo>
                    <a:pt x="0" y="5"/>
                  </a:lnTo>
                  <a:lnTo>
                    <a:pt x="50" y="0"/>
                  </a:lnTo>
                  <a:lnTo>
                    <a:pt x="50" y="115"/>
                  </a:lnTo>
                  <a:close/>
                </a:path>
              </a:pathLst>
            </a:custGeom>
            <a:solidFill>
              <a:srgbClr val="000000"/>
            </a:solidFill>
            <a:ln w="0">
              <a:solidFill>
                <a:srgbClr val="000000"/>
              </a:solidFill>
              <a:prstDash val="solid"/>
              <a:round/>
              <a:headEnd/>
              <a:tailEnd/>
            </a:ln>
          </p:spPr>
          <p:txBody>
            <a:bodyPr/>
            <a:lstStyle/>
            <a:p>
              <a:endParaRPr lang="en-US"/>
            </a:p>
          </p:txBody>
        </p:sp>
      </p:grpSp>
      <p:sp>
        <p:nvSpPr>
          <p:cNvPr id="23" name="TextBox 22"/>
          <p:cNvSpPr txBox="1"/>
          <p:nvPr/>
        </p:nvSpPr>
        <p:spPr>
          <a:xfrm>
            <a:off x="1056718" y="1501382"/>
            <a:ext cx="848282" cy="369332"/>
          </a:xfrm>
          <a:prstGeom prst="rect">
            <a:avLst/>
          </a:prstGeom>
          <a:noFill/>
        </p:spPr>
        <p:txBody>
          <a:bodyPr wrap="square" rtlCol="0">
            <a:spAutoFit/>
          </a:bodyPr>
          <a:lstStyle/>
          <a:p>
            <a:r>
              <a:rPr lang="en-US" b="1" dirty="0" smtClean="0"/>
              <a:t>UNM</a:t>
            </a:r>
            <a:endParaRPr lang="en-US" b="1" dirty="0"/>
          </a:p>
        </p:txBody>
      </p:sp>
    </p:spTree>
    <p:extLst>
      <p:ext uri="{BB962C8B-B14F-4D97-AF65-F5344CB8AC3E}">
        <p14:creationId xmlns:p14="http://schemas.microsoft.com/office/powerpoint/2010/main" val="20577535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lstStyle/>
          <a:p>
            <a:r>
              <a:rPr lang="en-US" sz="5000" dirty="0" smtClean="0"/>
              <a:t>Select Attribute to Begin Search</a:t>
            </a:r>
            <a:endParaRPr lang="en-US" sz="5000" dirty="0"/>
          </a:p>
        </p:txBody>
      </p:sp>
      <p:sp>
        <p:nvSpPr>
          <p:cNvPr id="4" name="Content Placeholder 3"/>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9307B1B8-7A34-4463-9C77-66F522A153D9}" type="slidenum">
              <a:rPr lang="en-US" smtClean="0"/>
              <a:pPr>
                <a:defRPr/>
              </a:pPr>
              <a:t>10</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280" b="6997"/>
          <a:stretch/>
        </p:blipFill>
        <p:spPr bwMode="auto">
          <a:xfrm>
            <a:off x="228599" y="1571625"/>
            <a:ext cx="873104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2066565" y="2793521"/>
            <a:ext cx="685799" cy="15240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78067" y="4495800"/>
            <a:ext cx="2600325" cy="55399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500" dirty="0" smtClean="0"/>
              <a:t>Open drop down menu to select the search attribute</a:t>
            </a:r>
            <a:endParaRPr lang="en-US" sz="1500" dirty="0"/>
          </a:p>
        </p:txBody>
      </p:sp>
      <p:sp>
        <p:nvSpPr>
          <p:cNvPr id="7" name="Date Placeholder 6"/>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170421407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Open Search Drop Down Box – Chart of Accounts</a:t>
            </a:r>
            <a:endParaRPr lang="en-US" sz="50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4A5863B-2704-4E57-81F2-E748CB2351A5}" type="slidenum">
              <a:rPr lang="en-US" smtClean="0"/>
              <a:pPr>
                <a:defRPr/>
              </a:pPr>
              <a:t>11</a:t>
            </a:fld>
            <a:endParaRPr lang="en-US"/>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3618" b="7715"/>
          <a:stretch/>
        </p:blipFill>
        <p:spPr bwMode="auto">
          <a:xfrm>
            <a:off x="190499" y="1600200"/>
            <a:ext cx="8639175" cy="470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2257425" y="2819400"/>
            <a:ext cx="15240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52850" y="2514600"/>
            <a:ext cx="2466975" cy="7848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500" dirty="0" smtClean="0"/>
              <a:t>Open drop box, select Chart of Account Code to begin search</a:t>
            </a:r>
            <a:endParaRPr lang="en-US" sz="1500" dirty="0"/>
          </a:p>
        </p:txBody>
      </p:sp>
      <p:sp>
        <p:nvSpPr>
          <p:cNvPr id="5" name="Date Placeholder 4"/>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116783172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lstStyle/>
          <a:p>
            <a:pPr eaLnBrk="1" fontAlgn="auto" hangingPunct="1">
              <a:spcAft>
                <a:spcPts val="0"/>
              </a:spcAft>
              <a:defRPr/>
            </a:pPr>
            <a:r>
              <a:rPr lang="en-US" sz="5000" dirty="0" smtClean="0"/>
              <a:t>Search for Reports to Review</a:t>
            </a:r>
            <a:endParaRPr lang="en-US" sz="5000" dirty="0"/>
          </a:p>
        </p:txBody>
      </p:sp>
      <p:sp>
        <p:nvSpPr>
          <p:cNvPr id="25602" name="Content Placeholder 2"/>
          <p:cNvSpPr>
            <a:spLocks noGrp="1"/>
          </p:cNvSpPr>
          <p:nvPr>
            <p:ph idx="1"/>
          </p:nvPr>
        </p:nvSpPr>
        <p:spPr>
          <a:xfrm>
            <a:off x="457200" y="1143000"/>
            <a:ext cx="8229600" cy="5133975"/>
          </a:xfrm>
        </p:spPr>
        <p:txBody>
          <a:bodyPr/>
          <a:lstStyle/>
          <a:p>
            <a:pPr eaLnBrk="1" hangingPunct="1"/>
            <a:r>
              <a:rPr lang="en-US" sz="2000" dirty="0" smtClean="0">
                <a:solidFill>
                  <a:schemeClr val="tx1"/>
                </a:solidFill>
              </a:rPr>
              <a:t>Select Attribute drop down</a:t>
            </a:r>
          </a:p>
          <a:p>
            <a:pPr lvl="1" eaLnBrk="1" hangingPunct="1"/>
            <a:r>
              <a:rPr lang="en-US" sz="2000" dirty="0" smtClean="0">
                <a:solidFill>
                  <a:schemeClr val="tx1"/>
                </a:solidFill>
              </a:rPr>
              <a:t>Chart of Accounts – type “U” </a:t>
            </a:r>
          </a:p>
        </p:txBody>
      </p:sp>
      <p:sp>
        <p:nvSpPr>
          <p:cNvPr id="6" name="Slide Number Placeholder 5"/>
          <p:cNvSpPr>
            <a:spLocks noGrp="1"/>
          </p:cNvSpPr>
          <p:nvPr>
            <p:ph type="sldNum" sz="quarter" idx="12"/>
          </p:nvPr>
        </p:nvSpPr>
        <p:spPr/>
        <p:txBody>
          <a:bodyPr/>
          <a:lstStyle/>
          <a:p>
            <a:pPr>
              <a:defRPr/>
            </a:pPr>
            <a:fld id="{68A18EC7-C6FC-4ED4-BA8F-A1FD25FCB3E2}" type="slidenum">
              <a:rPr lang="en-US">
                <a:solidFill>
                  <a:prstClr val="black">
                    <a:lumMod val="65000"/>
                    <a:lumOff val="35000"/>
                  </a:prstClr>
                </a:solidFill>
              </a:rPr>
              <a:pPr>
                <a:defRPr/>
              </a:pPr>
              <a:t>12</a:t>
            </a:fld>
            <a:endParaRPr lang="en-US">
              <a:solidFill>
                <a:prstClr val="black">
                  <a:lumMod val="65000"/>
                  <a:lumOff val="35000"/>
                </a:prstClr>
              </a:solidFill>
            </a:endParaRPr>
          </a:p>
        </p:txBody>
      </p:sp>
      <p:pic>
        <p:nvPicPr>
          <p:cNvPr id="25604" name="Picture 2"/>
          <p:cNvPicPr>
            <a:picLocks noChangeAspect="1" noChangeArrowheads="1"/>
          </p:cNvPicPr>
          <p:nvPr/>
        </p:nvPicPr>
        <p:blipFill>
          <a:blip r:embed="rId3"/>
          <a:srcRect l="1094" t="13547" r="2277" b="37485"/>
          <a:stretch>
            <a:fillRect/>
          </a:stretch>
        </p:blipFill>
        <p:spPr bwMode="auto">
          <a:xfrm>
            <a:off x="0" y="2209800"/>
            <a:ext cx="8842375" cy="4114800"/>
          </a:xfrm>
          <a:prstGeom prst="rect">
            <a:avLst/>
          </a:prstGeom>
          <a:noFill/>
          <a:ln w="9525">
            <a:noFill/>
            <a:miter lim="800000"/>
            <a:headEnd/>
            <a:tailEnd/>
          </a:ln>
        </p:spPr>
      </p:pic>
      <p:cxnSp>
        <p:nvCxnSpPr>
          <p:cNvPr id="8" name="Straight Arrow Connector 7"/>
          <p:cNvCxnSpPr/>
          <p:nvPr/>
        </p:nvCxnSpPr>
        <p:spPr>
          <a:xfrm flipH="1">
            <a:off x="2078038" y="1828800"/>
            <a:ext cx="2493962" cy="182880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3" name="Date Placeholder 2"/>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316237914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838200"/>
          </a:xfrm>
        </p:spPr>
        <p:txBody>
          <a:bodyPr/>
          <a:lstStyle/>
          <a:p>
            <a:r>
              <a:rPr lang="en-US" sz="5000" dirty="0"/>
              <a:t>Search for Reports to Review</a:t>
            </a:r>
          </a:p>
        </p:txBody>
      </p:sp>
      <p:sp>
        <p:nvSpPr>
          <p:cNvPr id="4" name="Date Placeholder 3"/>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84A5863B-2704-4E57-81F2-E748CB2351A5}" type="slidenum">
              <a:rPr lang="en-US" smtClean="0">
                <a:solidFill>
                  <a:prstClr val="black">
                    <a:lumMod val="65000"/>
                    <a:lumOff val="35000"/>
                  </a:prstClr>
                </a:solidFill>
              </a:rPr>
              <a:pPr>
                <a:defRPr/>
              </a:pPr>
              <a:t>13</a:t>
            </a:fld>
            <a:endParaRPr lang="en-US">
              <a:solidFill>
                <a:prstClr val="black">
                  <a:lumMod val="65000"/>
                  <a:lumOff val="35000"/>
                </a:prstClr>
              </a:solidFill>
            </a:endParaRPr>
          </a:p>
        </p:txBody>
      </p:sp>
      <p:sp>
        <p:nvSpPr>
          <p:cNvPr id="6" name="Rectangle 5"/>
          <p:cNvSpPr/>
          <p:nvPr/>
        </p:nvSpPr>
        <p:spPr>
          <a:xfrm>
            <a:off x="685800" y="860792"/>
            <a:ext cx="8001000" cy="1015663"/>
          </a:xfrm>
          <a:prstGeom prst="rect">
            <a:avLst/>
          </a:prstGeom>
        </p:spPr>
        <p:txBody>
          <a:bodyPr wrap="square">
            <a:spAutoFit/>
          </a:bodyPr>
          <a:lstStyle/>
          <a:p>
            <a:pPr marL="342900" indent="-342900">
              <a:buFont typeface="Arial" pitchFamily="34" charset="0"/>
              <a:buChar char="•"/>
            </a:pPr>
            <a:r>
              <a:rPr lang="en-US" sz="2000" dirty="0">
                <a:latin typeface="+mj-lt"/>
              </a:rPr>
              <a:t>Select Attribute drop down</a:t>
            </a:r>
          </a:p>
          <a:p>
            <a:pPr lvl="1"/>
            <a:r>
              <a:rPr lang="en-US" sz="2000" dirty="0" smtClean="0">
                <a:latin typeface="+mj-lt"/>
              </a:rPr>
              <a:t>Effort Period Code </a:t>
            </a:r>
            <a:r>
              <a:rPr lang="en-US" sz="2000" dirty="0">
                <a:latin typeface="+mj-lt"/>
              </a:rPr>
              <a:t>– type </a:t>
            </a:r>
            <a:r>
              <a:rPr lang="en-US" sz="2000" dirty="0" smtClean="0">
                <a:latin typeface="+mj-lt"/>
              </a:rPr>
              <a:t>“201301” </a:t>
            </a:r>
            <a:r>
              <a:rPr lang="en-US" sz="2000" dirty="0">
                <a:latin typeface="+mj-lt"/>
              </a:rPr>
              <a:t>and hit Go. System will display all records that you have access to view</a:t>
            </a:r>
          </a:p>
        </p:txBody>
      </p:sp>
      <p:pic>
        <p:nvPicPr>
          <p:cNvPr id="16" name="Content Placeholder 15"/>
          <p:cNvPicPr>
            <a:picLocks noGrp="1"/>
          </p:cNvPicPr>
          <p:nvPr>
            <p:ph idx="1"/>
          </p:nvPr>
        </p:nvPicPr>
        <p:blipFill>
          <a:blip r:embed="rId3" cstate="print">
            <a:lum bright="-6000" contrast="12000"/>
            <a:extLst>
              <a:ext uri="{28A0092B-C50C-407E-A947-70E740481C1C}">
                <a14:useLocalDpi xmlns:a14="http://schemas.microsoft.com/office/drawing/2010/main" val="0"/>
              </a:ext>
            </a:extLst>
          </a:blip>
          <a:srcRect/>
          <a:stretch>
            <a:fillRect/>
          </a:stretch>
        </p:blipFill>
        <p:spPr bwMode="auto">
          <a:xfrm>
            <a:off x="381000" y="1981201"/>
            <a:ext cx="8610600" cy="4419600"/>
          </a:xfrm>
          <a:prstGeom prst="rect">
            <a:avLst/>
          </a:prstGeom>
          <a:noFill/>
          <a:ln>
            <a:noFill/>
          </a:ln>
          <a:effectLst/>
        </p:spPr>
      </p:pic>
      <p:cxnSp>
        <p:nvCxnSpPr>
          <p:cNvPr id="21" name="Straight Arrow Connector 20"/>
          <p:cNvCxnSpPr/>
          <p:nvPr/>
        </p:nvCxnSpPr>
        <p:spPr>
          <a:xfrm>
            <a:off x="6781800" y="1524000"/>
            <a:ext cx="1866900" cy="213360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flipH="1">
            <a:off x="2286000" y="1524000"/>
            <a:ext cx="2400300" cy="160020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79863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Select from Employee List</a:t>
            </a:r>
            <a:endParaRPr lang="en-US" dirty="0"/>
          </a:p>
        </p:txBody>
      </p:sp>
      <p:sp>
        <p:nvSpPr>
          <p:cNvPr id="4" name="Slide Number Placeholder 3"/>
          <p:cNvSpPr>
            <a:spLocks noGrp="1"/>
          </p:cNvSpPr>
          <p:nvPr>
            <p:ph type="sldNum" sz="quarter" idx="12"/>
          </p:nvPr>
        </p:nvSpPr>
        <p:spPr/>
        <p:txBody>
          <a:bodyPr/>
          <a:lstStyle/>
          <a:p>
            <a:pPr>
              <a:defRPr/>
            </a:pPr>
            <a:fld id="{84A5863B-2704-4E57-81F2-E748CB2351A5}" type="slidenum">
              <a:rPr lang="en-US" smtClean="0">
                <a:solidFill>
                  <a:prstClr val="black">
                    <a:lumMod val="65000"/>
                    <a:lumOff val="35000"/>
                  </a:prstClr>
                </a:solidFill>
              </a:rPr>
              <a:pPr>
                <a:defRPr/>
              </a:pPr>
              <a:t>14</a:t>
            </a:fld>
            <a:endParaRPr lang="en-US">
              <a:solidFill>
                <a:prstClr val="black">
                  <a:lumMod val="65000"/>
                  <a:lumOff val="35000"/>
                </a:prstClr>
              </a:solidFill>
            </a:endParaRPr>
          </a:p>
        </p:txBody>
      </p:sp>
      <p:sp>
        <p:nvSpPr>
          <p:cNvPr id="8" name="Content Placeholder 7"/>
          <p:cNvSpPr>
            <a:spLocks noGrp="1"/>
          </p:cNvSpPr>
          <p:nvPr>
            <p:ph idx="1"/>
          </p:nvPr>
        </p:nvSpPr>
        <p:spPr>
          <a:xfrm>
            <a:off x="457200" y="1219200"/>
            <a:ext cx="8229600" cy="4906963"/>
          </a:xfrm>
        </p:spPr>
        <p:txBody>
          <a:bodyPr/>
          <a:lstStyle/>
          <a:p>
            <a:r>
              <a:rPr lang="en-US" dirty="0">
                <a:solidFill>
                  <a:schemeClr val="tx1"/>
                </a:solidFill>
              </a:rPr>
              <a:t>Highlight record, double click to view effort report </a:t>
            </a:r>
            <a:r>
              <a:rPr lang="en-US" dirty="0" smtClean="0">
                <a:solidFill>
                  <a:schemeClr val="tx1"/>
                </a:solidFill>
              </a:rPr>
              <a:t>actions</a:t>
            </a:r>
          </a:p>
          <a:p>
            <a:r>
              <a:rPr lang="en-US" dirty="0" smtClean="0">
                <a:solidFill>
                  <a:schemeClr val="tx1"/>
                </a:solidFill>
              </a:rPr>
              <a:t>Note Status and State of each employee</a:t>
            </a:r>
          </a:p>
          <a:p>
            <a:endParaRPr lang="en-US" dirty="0">
              <a:solidFill>
                <a:schemeClr val="tx1"/>
              </a:solidFill>
            </a:endParaRPr>
          </a:p>
          <a:p>
            <a:endParaRPr lang="en-US" dirty="0">
              <a:solidFill>
                <a:schemeClr val="tx1"/>
              </a:solidFill>
            </a:endParaRPr>
          </a:p>
        </p:txBody>
      </p:sp>
      <p:pic>
        <p:nvPicPr>
          <p:cNvPr id="10" name="Picture 9"/>
          <p:cNvPicPr/>
          <p:nvPr/>
        </p:nvPicPr>
        <p:blipFill rotWithShape="1">
          <a:blip r:embed="rId3"/>
          <a:srcRect t="21821"/>
          <a:stretch/>
        </p:blipFill>
        <p:spPr>
          <a:xfrm>
            <a:off x="533400" y="2514600"/>
            <a:ext cx="7924800" cy="4038599"/>
          </a:xfrm>
          <a:prstGeom prst="rect">
            <a:avLst/>
          </a:prstGeom>
        </p:spPr>
      </p:pic>
      <p:sp>
        <p:nvSpPr>
          <p:cNvPr id="11" name="Rectangle 10"/>
          <p:cNvSpPr/>
          <p:nvPr/>
        </p:nvSpPr>
        <p:spPr>
          <a:xfrm>
            <a:off x="3352800" y="4038600"/>
            <a:ext cx="990600" cy="1992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Oval 8"/>
          <p:cNvSpPr/>
          <p:nvPr/>
        </p:nvSpPr>
        <p:spPr>
          <a:xfrm>
            <a:off x="6324600" y="3810000"/>
            <a:ext cx="1447800" cy="72389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320286880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wrap="square" numCol="1" anchorCtr="0" compatLnSpc="1">
            <a:prstTxWarp prst="textNoShape">
              <a:avLst/>
            </a:prstTxWarp>
          </a:bodyPr>
          <a:lstStyle/>
          <a:p>
            <a:pPr eaLnBrk="1" hangingPunct="1">
              <a:defRPr/>
            </a:pPr>
            <a:r>
              <a:rPr lang="en-US" sz="3700" dirty="0" smtClean="0">
                <a:effectLst>
                  <a:outerShdw blurRad="38100" dist="38100" dir="2700000" algn="tl">
                    <a:srgbClr val="C0C0C0"/>
                  </a:outerShdw>
                </a:effectLst>
              </a:rPr>
              <a:t>Employee Effort Report</a:t>
            </a:r>
          </a:p>
        </p:txBody>
      </p:sp>
      <p:sp>
        <p:nvSpPr>
          <p:cNvPr id="28674" name="Content Placeholder 3"/>
          <p:cNvSpPr>
            <a:spLocks noGrp="1"/>
          </p:cNvSpPr>
          <p:nvPr>
            <p:ph idx="1"/>
          </p:nvPr>
        </p:nvSpPr>
        <p:spPr>
          <a:xfrm>
            <a:off x="469900" y="914400"/>
            <a:ext cx="8229600" cy="5410200"/>
          </a:xfrm>
        </p:spPr>
        <p:txBody>
          <a:bodyPr/>
          <a:lstStyle/>
          <a:p>
            <a:pPr eaLnBrk="1" hangingPunct="1"/>
            <a:r>
              <a:rPr lang="en-US" sz="1900" dirty="0" smtClean="0">
                <a:solidFill>
                  <a:schemeClr val="tx1"/>
                </a:solidFill>
              </a:rPr>
              <a:t>Salary distribution is displayed as percentage; a pie chart also displays the salary distribution</a:t>
            </a:r>
          </a:p>
          <a:p>
            <a:pPr eaLnBrk="1" hangingPunct="1"/>
            <a:r>
              <a:rPr lang="en-US" sz="1900" dirty="0" smtClean="0">
                <a:solidFill>
                  <a:schemeClr val="tx1"/>
                </a:solidFill>
              </a:rPr>
              <a:t>Tolerance +/- 5% original award vs. effort worked</a:t>
            </a:r>
          </a:p>
          <a:p>
            <a:pPr eaLnBrk="1" hangingPunct="1"/>
            <a:endParaRPr lang="en-US" sz="1900" dirty="0" smtClean="0">
              <a:solidFill>
                <a:schemeClr val="tx1"/>
              </a:solidFill>
            </a:endParaRPr>
          </a:p>
          <a:p>
            <a:pPr eaLnBrk="1" hangingPunct="1"/>
            <a:endParaRPr lang="en-US" sz="2500" dirty="0" smtClean="0"/>
          </a:p>
        </p:txBody>
      </p:sp>
      <p:sp>
        <p:nvSpPr>
          <p:cNvPr id="6" name="Slide Number Placeholder 5"/>
          <p:cNvSpPr>
            <a:spLocks noGrp="1"/>
          </p:cNvSpPr>
          <p:nvPr>
            <p:ph type="sldNum" sz="quarter" idx="12"/>
          </p:nvPr>
        </p:nvSpPr>
        <p:spPr/>
        <p:txBody>
          <a:bodyPr/>
          <a:lstStyle/>
          <a:p>
            <a:pPr>
              <a:defRPr/>
            </a:pPr>
            <a:fld id="{778EA7AE-BC66-4FE0-B733-4DB9D346A6DB}" type="slidenum">
              <a:rPr lang="en-US"/>
              <a:pPr>
                <a:defRPr/>
              </a:pPr>
              <a:t>15</a:t>
            </a:fld>
            <a:endParaRPr lang="en-US" dirty="0"/>
          </a:p>
        </p:txBody>
      </p:sp>
      <p:pic>
        <p:nvPicPr>
          <p:cNvPr id="28676" name="Picture 2"/>
          <p:cNvPicPr>
            <a:picLocks noChangeAspect="1" noChangeArrowheads="1"/>
          </p:cNvPicPr>
          <p:nvPr/>
        </p:nvPicPr>
        <p:blipFill>
          <a:blip r:embed="rId3" cstate="print"/>
          <a:srcRect t="20570" b="7809"/>
          <a:stretch>
            <a:fillRect/>
          </a:stretch>
        </p:blipFill>
        <p:spPr bwMode="auto">
          <a:xfrm>
            <a:off x="533400" y="2286000"/>
            <a:ext cx="8077200" cy="3886200"/>
          </a:xfrm>
          <a:prstGeom prst="rect">
            <a:avLst/>
          </a:prstGeom>
          <a:noFill/>
          <a:ln w="9525">
            <a:noFill/>
            <a:miter lim="800000"/>
            <a:headEnd/>
            <a:tailEnd/>
          </a:ln>
        </p:spPr>
      </p:pic>
      <p:sp>
        <p:nvSpPr>
          <p:cNvPr id="3" name="Rectangle 2"/>
          <p:cNvSpPr/>
          <p:nvPr/>
        </p:nvSpPr>
        <p:spPr>
          <a:xfrm>
            <a:off x="1608622" y="2558816"/>
            <a:ext cx="685800" cy="216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716280" y="5754370"/>
            <a:ext cx="533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Straight Arrow Connector 6"/>
          <p:cNvCxnSpPr/>
          <p:nvPr/>
        </p:nvCxnSpPr>
        <p:spPr>
          <a:xfrm flipV="1">
            <a:off x="8001000" y="3124200"/>
            <a:ext cx="0" cy="349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20000" y="3473216"/>
            <a:ext cx="838200" cy="260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Status</a:t>
            </a:r>
            <a:endParaRPr lang="en-US" dirty="0"/>
          </a:p>
        </p:txBody>
      </p:sp>
      <p:sp>
        <p:nvSpPr>
          <p:cNvPr id="4" name="Date Placeholder 3"/>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92163754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Pay Period Summary</a:t>
            </a:r>
            <a:endParaRPr lang="en-US" dirty="0"/>
          </a:p>
        </p:txBody>
      </p:sp>
      <p:sp>
        <p:nvSpPr>
          <p:cNvPr id="3" name="Content Placeholder 2"/>
          <p:cNvSpPr>
            <a:spLocks noGrp="1"/>
          </p:cNvSpPr>
          <p:nvPr>
            <p:ph idx="1"/>
          </p:nvPr>
        </p:nvSpPr>
        <p:spPr>
          <a:xfrm>
            <a:off x="457200" y="990600"/>
            <a:ext cx="8229600" cy="5135563"/>
          </a:xfrm>
        </p:spPr>
        <p:txBody>
          <a:bodyPr/>
          <a:lstStyle/>
          <a:p>
            <a:r>
              <a:rPr lang="en-US" sz="2000" dirty="0" smtClean="0">
                <a:solidFill>
                  <a:schemeClr val="tx1"/>
                </a:solidFill>
              </a:rPr>
              <a:t>Select Pay Period Summary to view effort by pay period</a:t>
            </a:r>
          </a:p>
          <a:p>
            <a:pPr lvl="1"/>
            <a:r>
              <a:rPr lang="en-US" dirty="0" smtClean="0">
                <a:solidFill>
                  <a:schemeClr val="tx1"/>
                </a:solidFill>
              </a:rPr>
              <a:t>If grant is not active over whole effort certification period, this is where you can view detail by month</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84A5863B-2704-4E57-81F2-E748CB2351A5}" type="slidenum">
              <a:rPr lang="en-US" smtClean="0"/>
              <a:pPr>
                <a:defRPr/>
              </a:pPr>
              <a:t>16</a:t>
            </a:fld>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696" b="8157"/>
          <a:stretch/>
        </p:blipFill>
        <p:spPr bwMode="auto">
          <a:xfrm>
            <a:off x="457200" y="1981200"/>
            <a:ext cx="8305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990600" y="2971800"/>
            <a:ext cx="0" cy="1219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46860" y="2415540"/>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9985" y="5669278"/>
            <a:ext cx="533400" cy="182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140886998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963" b="6384"/>
          <a:stretch/>
        </p:blipFill>
        <p:spPr bwMode="auto">
          <a:xfrm>
            <a:off x="914400" y="1676400"/>
            <a:ext cx="739140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905000" y="2971800"/>
            <a:ext cx="609600" cy="182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914400"/>
          </a:xfrm>
        </p:spPr>
        <p:txBody>
          <a:bodyPr/>
          <a:lstStyle/>
          <a:p>
            <a:r>
              <a:rPr lang="en-US" dirty="0" smtClean="0"/>
              <a:t>Pay Period Summary</a:t>
            </a:r>
            <a:endParaRPr lang="en-US" dirty="0"/>
          </a:p>
        </p:txBody>
      </p:sp>
      <p:sp>
        <p:nvSpPr>
          <p:cNvPr id="3" name="Content Placeholder 2"/>
          <p:cNvSpPr>
            <a:spLocks noGrp="1"/>
          </p:cNvSpPr>
          <p:nvPr>
            <p:ph idx="1"/>
          </p:nvPr>
        </p:nvSpPr>
        <p:spPr>
          <a:xfrm>
            <a:off x="457200" y="990600"/>
            <a:ext cx="8229600" cy="5135563"/>
          </a:xfrm>
        </p:spPr>
        <p:txBody>
          <a:bodyPr/>
          <a:lstStyle/>
          <a:p>
            <a:r>
              <a:rPr lang="en-US" sz="2000" dirty="0" smtClean="0">
                <a:solidFill>
                  <a:schemeClr val="tx1"/>
                </a:solidFill>
              </a:rPr>
              <a:t>Select Monthly – Regular link to view FOAPA detail including index</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84A5863B-2704-4E57-81F2-E748CB2351A5}" type="slidenum">
              <a:rPr lang="en-US" smtClean="0"/>
              <a:pPr>
                <a:defRPr/>
              </a:pPr>
              <a:t>17</a:t>
            </a:fld>
            <a:endParaRPr lang="en-US"/>
          </a:p>
        </p:txBody>
      </p:sp>
      <p:sp>
        <p:nvSpPr>
          <p:cNvPr id="5" name="Date Placeholder 4"/>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7001254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Queue</a:t>
            </a:r>
            <a:endParaRPr lang="en-US" dirty="0"/>
          </a:p>
        </p:txBody>
      </p:sp>
      <p:sp>
        <p:nvSpPr>
          <p:cNvPr id="4" name="Date Placeholder 3"/>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84A5863B-2704-4E57-81F2-E748CB2351A5}" type="slidenum">
              <a:rPr lang="en-US" smtClean="0">
                <a:solidFill>
                  <a:prstClr val="black">
                    <a:lumMod val="65000"/>
                    <a:lumOff val="35000"/>
                  </a:prstClr>
                </a:solidFill>
              </a:rPr>
              <a:pPr>
                <a:defRPr/>
              </a:pPr>
              <a:t>18</a:t>
            </a:fld>
            <a:endParaRPr lang="en-US">
              <a:solidFill>
                <a:prstClr val="black">
                  <a:lumMod val="65000"/>
                  <a:lumOff val="35000"/>
                </a:prstClr>
              </a:solidFill>
            </a:endParaRPr>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8001000" cy="4297363"/>
          </a:xfrm>
          <a:prstGeom prst="rect">
            <a:avLst/>
          </a:prstGeom>
          <a:noFill/>
          <a:ln>
            <a:noFill/>
          </a:ln>
        </p:spPr>
      </p:pic>
      <p:cxnSp>
        <p:nvCxnSpPr>
          <p:cNvPr id="7" name="Straight Arrow Connector 6"/>
          <p:cNvCxnSpPr/>
          <p:nvPr/>
        </p:nvCxnSpPr>
        <p:spPr>
          <a:xfrm flipV="1">
            <a:off x="975360" y="3733800"/>
            <a:ext cx="0" cy="7620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34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700" dirty="0" smtClean="0"/>
              <a:t>Selecting and Adding Proxy Access</a:t>
            </a:r>
            <a:endParaRPr lang="en-US" sz="2700" dirty="0"/>
          </a:p>
        </p:txBody>
      </p:sp>
      <p:sp>
        <p:nvSpPr>
          <p:cNvPr id="11" name="Date Placeholder 10"/>
          <p:cNvSpPr>
            <a:spLocks noGrp="1"/>
          </p:cNvSpPr>
          <p:nvPr>
            <p:ph type="dt" sz="half" idx="10"/>
          </p:nvPr>
        </p:nvSpPr>
        <p:spPr/>
        <p:txBody>
          <a:bodyPr/>
          <a:lstStyle/>
          <a:p>
            <a:r>
              <a:rPr lang="en-US" smtClean="0"/>
              <a:t>8/13/2013</a:t>
            </a:r>
            <a:endParaRPr lang="en-US"/>
          </a:p>
        </p:txBody>
      </p:sp>
      <p:sp>
        <p:nvSpPr>
          <p:cNvPr id="13" name="Slide Number Placeholder 12"/>
          <p:cNvSpPr>
            <a:spLocks noGrp="1"/>
          </p:cNvSpPr>
          <p:nvPr>
            <p:ph type="sldNum" sz="quarter" idx="12"/>
          </p:nvPr>
        </p:nvSpPr>
        <p:spPr/>
        <p:txBody>
          <a:bodyPr/>
          <a:lstStyle/>
          <a:p>
            <a:fld id="{70CE8EB4-D0A9-4582-BA24-FA02156F8CD0}" type="slidenum">
              <a:rPr lang="en-US" smtClean="0"/>
              <a:t>19</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42408">
            <a:off x="252152" y="3287622"/>
            <a:ext cx="1075406" cy="81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3531" r="2000" b="9157"/>
          <a:stretch/>
        </p:blipFill>
        <p:spPr bwMode="auto">
          <a:xfrm>
            <a:off x="196371" y="914400"/>
            <a:ext cx="8839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685800" y="2352134"/>
            <a:ext cx="0" cy="609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657600" y="2438400"/>
            <a:ext cx="3200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Act as Proxy for someone  that has given you authority</a:t>
            </a:r>
          </a:p>
        </p:txBody>
      </p:sp>
      <p:sp>
        <p:nvSpPr>
          <p:cNvPr id="12" name="Rectangle 11"/>
          <p:cNvSpPr/>
          <p:nvPr/>
        </p:nvSpPr>
        <p:spPr>
          <a:xfrm>
            <a:off x="3543300" y="4495800"/>
            <a:ext cx="3429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Add Proxy to give authority to someone to act on your behalf</a:t>
            </a:r>
          </a:p>
        </p:txBody>
      </p:sp>
    </p:spTree>
    <p:extLst>
      <p:ext uri="{BB962C8B-B14F-4D97-AF65-F5344CB8AC3E}">
        <p14:creationId xmlns:p14="http://schemas.microsoft.com/office/powerpoint/2010/main" val="357257392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UNM Effort Certification Training</a:t>
            </a:r>
            <a:endParaRPr lang="en-US" dirty="0"/>
          </a:p>
        </p:txBody>
      </p:sp>
      <p:sp>
        <p:nvSpPr>
          <p:cNvPr id="3" name="Subtitle 2"/>
          <p:cNvSpPr>
            <a:spLocks noGrp="1"/>
          </p:cNvSpPr>
          <p:nvPr>
            <p:ph type="subTitle" idx="1"/>
          </p:nvPr>
        </p:nvSpPr>
        <p:spPr/>
        <p:txBody>
          <a:bodyPr/>
          <a:lstStyle/>
          <a:p>
            <a:r>
              <a:rPr lang="en-US" dirty="0" smtClean="0">
                <a:solidFill>
                  <a:schemeClr val="tx1"/>
                </a:solidFill>
              </a:rPr>
              <a:t>Pre-Review Stage</a:t>
            </a:r>
            <a:endParaRPr lang="en-US" dirty="0">
              <a:solidFill>
                <a:schemeClr val="tx1"/>
              </a:solidFill>
            </a:endParaRPr>
          </a:p>
        </p:txBody>
      </p:sp>
      <p:sp>
        <p:nvSpPr>
          <p:cNvPr id="4" name="Date Placeholder 3"/>
          <p:cNvSpPr>
            <a:spLocks noGrp="1"/>
          </p:cNvSpPr>
          <p:nvPr>
            <p:ph type="dt" sz="half" idx="10"/>
          </p:nvPr>
        </p:nvSpPr>
        <p:spPr/>
        <p:txBody>
          <a:bodyPr/>
          <a:lstStyle/>
          <a:p>
            <a:r>
              <a:rPr lang="en-US" smtClean="0"/>
              <a:t>8/13/2013</a:t>
            </a:r>
            <a:endParaRPr lang="en-US" dirty="0"/>
          </a:p>
        </p:txBody>
      </p:sp>
      <p:sp>
        <p:nvSpPr>
          <p:cNvPr id="5" name="Slide Number Placeholder 4"/>
          <p:cNvSpPr>
            <a:spLocks noGrp="1"/>
          </p:cNvSpPr>
          <p:nvPr>
            <p:ph type="sldNum" sz="quarter" idx="12"/>
          </p:nvPr>
        </p:nvSpPr>
        <p:spPr/>
        <p:txBody>
          <a:bodyPr/>
          <a:lstStyle/>
          <a:p>
            <a:fld id="{70CE8EB4-D0A9-4582-BA24-FA02156F8CD0}" type="slidenum">
              <a:rPr lang="en-US" smtClean="0"/>
              <a:t>2</a:t>
            </a:fld>
            <a:endParaRPr lang="en-US"/>
          </a:p>
        </p:txBody>
      </p:sp>
    </p:spTree>
    <p:extLst>
      <p:ext uri="{BB962C8B-B14F-4D97-AF65-F5344CB8AC3E}">
        <p14:creationId xmlns:p14="http://schemas.microsoft.com/office/powerpoint/2010/main" val="222313748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eaLnBrk="1" fontAlgn="auto" hangingPunct="1">
              <a:spcAft>
                <a:spcPts val="0"/>
              </a:spcAft>
              <a:defRPr/>
            </a:pPr>
            <a:r>
              <a:rPr lang="en-US" dirty="0" smtClean="0"/>
              <a:t>Navigation Tips</a:t>
            </a:r>
            <a:endParaRPr lang="en-US" dirty="0"/>
          </a:p>
        </p:txBody>
      </p:sp>
      <p:sp>
        <p:nvSpPr>
          <p:cNvPr id="27650" name="Content Placeholder 2"/>
          <p:cNvSpPr>
            <a:spLocks noGrp="1"/>
          </p:cNvSpPr>
          <p:nvPr>
            <p:ph idx="1"/>
          </p:nvPr>
        </p:nvSpPr>
        <p:spPr>
          <a:xfrm>
            <a:off x="457200" y="1066800"/>
            <a:ext cx="8229600" cy="5181600"/>
          </a:xfrm>
        </p:spPr>
        <p:txBody>
          <a:bodyPr/>
          <a:lstStyle/>
          <a:p>
            <a:pPr eaLnBrk="1" hangingPunct="1"/>
            <a:r>
              <a:rPr lang="en-US" sz="2800" dirty="0" smtClean="0">
                <a:solidFill>
                  <a:schemeClr val="tx1"/>
                </a:solidFill>
              </a:rPr>
              <a:t>Scroll Bar</a:t>
            </a:r>
          </a:p>
          <a:p>
            <a:pPr lvl="1" eaLnBrk="1" hangingPunct="1"/>
            <a:r>
              <a:rPr lang="en-US" dirty="0" smtClean="0">
                <a:solidFill>
                  <a:schemeClr val="tx1"/>
                </a:solidFill>
              </a:rPr>
              <a:t>Click F11 if you have multiple items listed under sponsored projects and cannot see the scroll bar</a:t>
            </a:r>
          </a:p>
          <a:p>
            <a:pPr eaLnBrk="1" hangingPunct="1"/>
            <a:r>
              <a:rPr lang="en-US" sz="2800" dirty="0" smtClean="0">
                <a:solidFill>
                  <a:schemeClr val="tx1"/>
                </a:solidFill>
              </a:rPr>
              <a:t>Expand the columns </a:t>
            </a:r>
          </a:p>
          <a:p>
            <a:pPr lvl="1" eaLnBrk="1" hangingPunct="1"/>
            <a:r>
              <a:rPr lang="en-US" dirty="0" smtClean="0">
                <a:solidFill>
                  <a:schemeClr val="tx1"/>
                </a:solidFill>
              </a:rPr>
              <a:t>Click on the line you would like to expand and drag the line to make the column larger </a:t>
            </a:r>
          </a:p>
          <a:p>
            <a:pPr eaLnBrk="1" hangingPunct="1"/>
            <a:r>
              <a:rPr lang="en-US" sz="2800" dirty="0" smtClean="0">
                <a:solidFill>
                  <a:schemeClr val="tx1"/>
                </a:solidFill>
              </a:rPr>
              <a:t>Sort columns</a:t>
            </a:r>
          </a:p>
          <a:p>
            <a:pPr lvl="1" eaLnBrk="1" hangingPunct="1"/>
            <a:r>
              <a:rPr lang="en-US" dirty="0" smtClean="0">
                <a:solidFill>
                  <a:schemeClr val="tx1"/>
                </a:solidFill>
              </a:rPr>
              <a:t>Click on the top of the column you would like to sort by, you can sort by any of the columns listed</a:t>
            </a:r>
          </a:p>
          <a:p>
            <a:pPr eaLnBrk="1" hangingPunct="1"/>
            <a:r>
              <a:rPr lang="en-US" sz="2800" dirty="0" smtClean="0">
                <a:solidFill>
                  <a:schemeClr val="tx1"/>
                </a:solidFill>
              </a:rPr>
              <a:t>View routing queue</a:t>
            </a:r>
          </a:p>
          <a:p>
            <a:pPr lvl="1" eaLnBrk="1" hangingPunct="1"/>
            <a:r>
              <a:rPr lang="en-US" dirty="0" smtClean="0">
                <a:solidFill>
                  <a:schemeClr val="tx1"/>
                </a:solidFill>
              </a:rPr>
              <a:t>Select Routing Queue link on the left panel, to view all individuals in the queue and what actions have been or need to be taken</a:t>
            </a:r>
          </a:p>
          <a:p>
            <a:pPr lvl="1" eaLnBrk="1" hangingPunct="1"/>
            <a:r>
              <a:rPr lang="en-US" dirty="0" smtClean="0">
                <a:solidFill>
                  <a:schemeClr val="tx1"/>
                </a:solidFill>
              </a:rPr>
              <a:t>Note: The employee name will appear on routing queue as certifier, the only time they will be required to certify is if they are also the PI</a:t>
            </a:r>
          </a:p>
          <a:p>
            <a:pPr eaLnBrk="1" hangingPunct="1"/>
            <a:r>
              <a:rPr lang="en-US" dirty="0" smtClean="0">
                <a:solidFill>
                  <a:schemeClr val="tx1"/>
                </a:solidFill>
              </a:rPr>
              <a:t>View Effort Breakdown by Pay Period</a:t>
            </a:r>
          </a:p>
          <a:p>
            <a:pPr marL="457200" lvl="1" indent="0" eaLnBrk="1" hangingPunct="1">
              <a:buNone/>
            </a:pPr>
            <a:r>
              <a:rPr lang="en-US" dirty="0" smtClean="0">
                <a:solidFill>
                  <a:schemeClr val="tx1"/>
                </a:solidFill>
              </a:rPr>
              <a:t> </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2C3D3EF8-EF2B-4A1B-9CDC-C50D9D258014}" type="slidenum">
              <a:rPr lang="en-US"/>
              <a:pPr>
                <a:defRPr/>
              </a:pPr>
              <a:t>20</a:t>
            </a:fld>
            <a:endParaRPr lang="en-US"/>
          </a:p>
        </p:txBody>
      </p:sp>
      <p:sp>
        <p:nvSpPr>
          <p:cNvPr id="3" name="Date Placeholder 2"/>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409993542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eaLnBrk="1" fontAlgn="auto" hangingPunct="1">
              <a:spcAft>
                <a:spcPts val="0"/>
              </a:spcAft>
              <a:defRPr/>
            </a:pPr>
            <a:r>
              <a:rPr lang="en-US" dirty="0" smtClean="0"/>
              <a:t>Column Definitions</a:t>
            </a:r>
            <a:endParaRPr lang="en-US" dirty="0"/>
          </a:p>
        </p:txBody>
      </p:sp>
      <p:sp>
        <p:nvSpPr>
          <p:cNvPr id="19458" name="Content Placeholder 2"/>
          <p:cNvSpPr>
            <a:spLocks noGrp="1"/>
          </p:cNvSpPr>
          <p:nvPr>
            <p:ph idx="1"/>
          </p:nvPr>
        </p:nvSpPr>
        <p:spPr>
          <a:xfrm>
            <a:off x="457200" y="1371600"/>
            <a:ext cx="8229600" cy="4754563"/>
          </a:xfrm>
        </p:spPr>
        <p:txBody>
          <a:bodyPr/>
          <a:lstStyle/>
          <a:p>
            <a:pPr marL="0" indent="0" eaLnBrk="1" hangingPunct="1">
              <a:lnSpc>
                <a:spcPct val="90000"/>
              </a:lnSpc>
              <a:buNone/>
            </a:pPr>
            <a:r>
              <a:rPr lang="en-US" sz="2000" b="1" dirty="0" smtClean="0">
                <a:solidFill>
                  <a:schemeClr val="tx1"/>
                </a:solidFill>
              </a:rPr>
              <a:t>Status  column:</a:t>
            </a:r>
          </a:p>
          <a:p>
            <a:pPr eaLnBrk="1" hangingPunct="1">
              <a:lnSpc>
                <a:spcPct val="90000"/>
              </a:lnSpc>
            </a:pPr>
            <a:r>
              <a:rPr lang="en-US" sz="2000" b="1" u="sng" dirty="0" smtClean="0">
                <a:solidFill>
                  <a:schemeClr val="tx1"/>
                </a:solidFill>
              </a:rPr>
              <a:t>Under Review </a:t>
            </a:r>
            <a:r>
              <a:rPr lang="en-US" sz="2000" dirty="0" smtClean="0">
                <a:solidFill>
                  <a:schemeClr val="tx1"/>
                </a:solidFill>
              </a:rPr>
              <a:t>– report has been created and is available for viewing</a:t>
            </a:r>
          </a:p>
          <a:p>
            <a:pPr eaLnBrk="1" hangingPunct="1">
              <a:lnSpc>
                <a:spcPct val="90000"/>
              </a:lnSpc>
            </a:pPr>
            <a:r>
              <a:rPr lang="en-US" sz="2000" b="1" u="sng" dirty="0" smtClean="0">
                <a:solidFill>
                  <a:schemeClr val="tx1"/>
                </a:solidFill>
              </a:rPr>
              <a:t>Awaiting Certification </a:t>
            </a:r>
            <a:r>
              <a:rPr lang="en-US" sz="2000" dirty="0" smtClean="0">
                <a:solidFill>
                  <a:schemeClr val="tx1"/>
                </a:solidFill>
              </a:rPr>
              <a:t>– Pre-Reviewer has reviewed and is ready for certification </a:t>
            </a:r>
          </a:p>
          <a:p>
            <a:pPr eaLnBrk="1" hangingPunct="1">
              <a:lnSpc>
                <a:spcPct val="90000"/>
              </a:lnSpc>
            </a:pPr>
            <a:r>
              <a:rPr lang="en-US" sz="2000" b="1" u="sng" dirty="0" smtClean="0">
                <a:solidFill>
                  <a:schemeClr val="tx1"/>
                </a:solidFill>
              </a:rPr>
              <a:t>Completed</a:t>
            </a:r>
            <a:r>
              <a:rPr lang="en-US" sz="2000" dirty="0" smtClean="0">
                <a:solidFill>
                  <a:schemeClr val="tx1"/>
                </a:solidFill>
              </a:rPr>
              <a:t> – effort report has been certified and completed</a:t>
            </a:r>
          </a:p>
          <a:p>
            <a:pPr marL="0" indent="0" eaLnBrk="1" hangingPunct="1">
              <a:lnSpc>
                <a:spcPct val="90000"/>
              </a:lnSpc>
              <a:buNone/>
            </a:pPr>
            <a:r>
              <a:rPr lang="en-US" sz="2000" b="1" dirty="0" smtClean="0">
                <a:solidFill>
                  <a:schemeClr val="tx1"/>
                </a:solidFill>
              </a:rPr>
              <a:t>Locked/unlocked column:</a:t>
            </a:r>
          </a:p>
          <a:p>
            <a:pPr eaLnBrk="1" hangingPunct="1">
              <a:lnSpc>
                <a:spcPct val="90000"/>
              </a:lnSpc>
            </a:pPr>
            <a:r>
              <a:rPr lang="en-US" sz="2000" b="1" u="sng" dirty="0" smtClean="0">
                <a:solidFill>
                  <a:schemeClr val="tx1"/>
                </a:solidFill>
              </a:rPr>
              <a:t>Locked</a:t>
            </a:r>
            <a:r>
              <a:rPr lang="en-US" sz="2000" dirty="0" smtClean="0">
                <a:solidFill>
                  <a:schemeClr val="tx1"/>
                </a:solidFill>
              </a:rPr>
              <a:t> – after an effort report is completed it is locked and cannot be modified</a:t>
            </a:r>
          </a:p>
          <a:p>
            <a:pPr eaLnBrk="1" hangingPunct="1">
              <a:lnSpc>
                <a:spcPct val="90000"/>
              </a:lnSpc>
            </a:pPr>
            <a:r>
              <a:rPr lang="en-US" sz="2000" b="1" u="sng" dirty="0" smtClean="0">
                <a:solidFill>
                  <a:schemeClr val="tx1"/>
                </a:solidFill>
              </a:rPr>
              <a:t>Unlocked</a:t>
            </a:r>
            <a:r>
              <a:rPr lang="en-US" sz="2000" dirty="0" smtClean="0">
                <a:solidFill>
                  <a:schemeClr val="tx1"/>
                </a:solidFill>
              </a:rPr>
              <a:t> – effort report is available for change by members of the routing queue</a:t>
            </a:r>
          </a:p>
          <a:p>
            <a:pPr eaLnBrk="1" hangingPunct="1">
              <a:lnSpc>
                <a:spcPct val="90000"/>
              </a:lnSpc>
            </a:pPr>
            <a:r>
              <a:rPr lang="en-US" sz="2000" b="1" u="sng" dirty="0" smtClean="0">
                <a:solidFill>
                  <a:schemeClr val="tx1"/>
                </a:solidFill>
              </a:rPr>
              <a:t>Awaiting Refresh </a:t>
            </a:r>
            <a:r>
              <a:rPr lang="en-US" sz="2000" dirty="0" smtClean="0">
                <a:solidFill>
                  <a:schemeClr val="tx1"/>
                </a:solidFill>
              </a:rPr>
              <a:t>– labor re-distribution has been completed and has updated the payroll record, report needs to be updated, reviewed and certified</a:t>
            </a:r>
          </a:p>
          <a:p>
            <a:pPr eaLnBrk="1" hangingPunct="1">
              <a:lnSpc>
                <a:spcPct val="90000"/>
              </a:lnSpc>
            </a:pPr>
            <a:r>
              <a:rPr lang="en-US" sz="2000" b="1" u="sng" dirty="0" smtClean="0">
                <a:solidFill>
                  <a:schemeClr val="tx1"/>
                </a:solidFill>
              </a:rPr>
              <a:t>Changes Submitted </a:t>
            </a:r>
            <a:r>
              <a:rPr lang="en-US" sz="2000" dirty="0" smtClean="0">
                <a:solidFill>
                  <a:schemeClr val="tx1"/>
                </a:solidFill>
              </a:rPr>
              <a:t>– when request change button is clicked</a:t>
            </a:r>
          </a:p>
          <a:p>
            <a:pPr eaLnBrk="1" hangingPunct="1">
              <a:lnSpc>
                <a:spcPct val="90000"/>
              </a:lnSpc>
            </a:pPr>
            <a:endParaRPr lang="en-US" sz="2000"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8BE670FF-A735-4C0D-AF0B-4F0970F7FD0D}" type="slidenum">
              <a:rPr lang="en-US"/>
              <a:pPr>
                <a:defRPr/>
              </a:pPr>
              <a:t>21</a:t>
            </a:fld>
            <a:endParaRPr lang="en-US" dirty="0"/>
          </a:p>
        </p:txBody>
      </p:sp>
      <p:sp>
        <p:nvSpPr>
          <p:cNvPr id="3" name="Date Placeholder 2"/>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143751778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Tips for Reviewing Effort</a:t>
            </a:r>
            <a:endParaRPr lang="en-US" dirty="0"/>
          </a:p>
        </p:txBody>
      </p:sp>
      <p:sp>
        <p:nvSpPr>
          <p:cNvPr id="3" name="Content Placeholder 2"/>
          <p:cNvSpPr>
            <a:spLocks noGrp="1"/>
          </p:cNvSpPr>
          <p:nvPr>
            <p:ph idx="1"/>
          </p:nvPr>
        </p:nvSpPr>
        <p:spPr>
          <a:xfrm>
            <a:off x="457200" y="1447800"/>
            <a:ext cx="8229600" cy="4678363"/>
          </a:xfrm>
        </p:spPr>
        <p:txBody>
          <a:bodyPr/>
          <a:lstStyle/>
          <a:p>
            <a:r>
              <a:rPr lang="en-US" dirty="0" smtClean="0">
                <a:solidFill>
                  <a:schemeClr val="tx1"/>
                </a:solidFill>
              </a:rPr>
              <a:t>Effort is reported as an average over the reporting period (may be impacted by the number of months the award is active)</a:t>
            </a:r>
          </a:p>
          <a:p>
            <a:r>
              <a:rPr lang="en-US" dirty="0" smtClean="0">
                <a:solidFill>
                  <a:schemeClr val="tx1"/>
                </a:solidFill>
              </a:rPr>
              <a:t>Compare reported effort percentage to proposed effort in original award document</a:t>
            </a:r>
          </a:p>
          <a:p>
            <a:r>
              <a:rPr lang="en-US" dirty="0" smtClean="0">
                <a:solidFill>
                  <a:schemeClr val="tx1"/>
                </a:solidFill>
              </a:rPr>
              <a:t>Tolerance threshold of +/- 5%</a:t>
            </a:r>
          </a:p>
          <a:p>
            <a:r>
              <a:rPr lang="en-US" dirty="0" smtClean="0">
                <a:solidFill>
                  <a:schemeClr val="tx1"/>
                </a:solidFill>
              </a:rPr>
              <a:t>Variances that may</a:t>
            </a:r>
            <a:r>
              <a:rPr lang="en-US" dirty="0">
                <a:solidFill>
                  <a:schemeClr val="tx1"/>
                </a:solidFill>
              </a:rPr>
              <a:t> </a:t>
            </a:r>
            <a:r>
              <a:rPr lang="en-US" dirty="0" smtClean="0">
                <a:solidFill>
                  <a:schemeClr val="tx1"/>
                </a:solidFill>
              </a:rPr>
              <a:t>require agency prior approval:</a:t>
            </a:r>
          </a:p>
          <a:p>
            <a:pPr lvl="1"/>
            <a:r>
              <a:rPr lang="en-US" sz="1800" dirty="0" smtClean="0">
                <a:solidFill>
                  <a:schemeClr val="tx1"/>
                </a:solidFill>
              </a:rPr>
              <a:t>Absences (generally 3 months or more)</a:t>
            </a:r>
          </a:p>
          <a:p>
            <a:pPr lvl="1"/>
            <a:r>
              <a:rPr lang="en-US" sz="1800" dirty="0" smtClean="0">
                <a:solidFill>
                  <a:schemeClr val="tx1"/>
                </a:solidFill>
              </a:rPr>
              <a:t>Significant reductions of the PI and/or Key Personnel effort (25% or more)</a:t>
            </a:r>
          </a:p>
          <a:p>
            <a:pPr lvl="1"/>
            <a:r>
              <a:rPr lang="en-US" sz="1800" dirty="0" smtClean="0">
                <a:solidFill>
                  <a:schemeClr val="tx1"/>
                </a:solidFill>
              </a:rPr>
              <a:t>Note: It is the </a:t>
            </a:r>
            <a:r>
              <a:rPr lang="en-US" sz="1800" dirty="0">
                <a:solidFill>
                  <a:schemeClr val="tx1"/>
                </a:solidFill>
              </a:rPr>
              <a:t>PI’s </a:t>
            </a:r>
            <a:r>
              <a:rPr lang="en-US" sz="1800" dirty="0" smtClean="0">
                <a:solidFill>
                  <a:schemeClr val="tx1"/>
                </a:solidFill>
              </a:rPr>
              <a:t>responsibility </a:t>
            </a:r>
            <a:r>
              <a:rPr lang="en-US" sz="1800" dirty="0">
                <a:solidFill>
                  <a:schemeClr val="tx1"/>
                </a:solidFill>
              </a:rPr>
              <a:t>to work with </a:t>
            </a:r>
            <a:r>
              <a:rPr lang="en-US" sz="1800" dirty="0" smtClean="0">
                <a:solidFill>
                  <a:schemeClr val="tx1"/>
                </a:solidFill>
              </a:rPr>
              <a:t>the Pre-award </a:t>
            </a:r>
            <a:r>
              <a:rPr lang="en-US" sz="1800" dirty="0">
                <a:solidFill>
                  <a:schemeClr val="tx1"/>
                </a:solidFill>
              </a:rPr>
              <a:t>office </a:t>
            </a:r>
            <a:r>
              <a:rPr lang="en-US" sz="1800" dirty="0" smtClean="0">
                <a:solidFill>
                  <a:schemeClr val="tx1"/>
                </a:solidFill>
              </a:rPr>
              <a:t>to </a:t>
            </a:r>
            <a:r>
              <a:rPr lang="en-US" sz="1800" dirty="0">
                <a:solidFill>
                  <a:schemeClr val="tx1"/>
                </a:solidFill>
              </a:rPr>
              <a:t>obtain </a:t>
            </a:r>
            <a:r>
              <a:rPr lang="en-US" sz="1800" dirty="0" smtClean="0">
                <a:solidFill>
                  <a:schemeClr val="tx1"/>
                </a:solidFill>
              </a:rPr>
              <a:t>sponsor’s </a:t>
            </a:r>
            <a:r>
              <a:rPr lang="en-US" sz="1800" u="sng" dirty="0">
                <a:solidFill>
                  <a:schemeClr val="tx1"/>
                </a:solidFill>
              </a:rPr>
              <a:t>prior</a:t>
            </a:r>
            <a:r>
              <a:rPr lang="en-US" sz="1800" dirty="0">
                <a:solidFill>
                  <a:schemeClr val="tx1"/>
                </a:solidFill>
              </a:rPr>
              <a:t> </a:t>
            </a:r>
            <a:r>
              <a:rPr lang="en-US" sz="1800" dirty="0" smtClean="0">
                <a:solidFill>
                  <a:schemeClr val="tx1"/>
                </a:solidFill>
              </a:rPr>
              <a:t>approval</a:t>
            </a:r>
            <a:endParaRPr lang="en-US" dirty="0" smtClean="0">
              <a:solidFill>
                <a:schemeClr val="tx1"/>
              </a:solidFill>
            </a:endParaRPr>
          </a:p>
          <a:p>
            <a:pPr marL="0" indent="0">
              <a:buNone/>
            </a:pPr>
            <a:endParaRPr lang="en-US" dirty="0" smtClean="0"/>
          </a:p>
          <a:p>
            <a:pPr marL="0" indent="0">
              <a:buNone/>
            </a:pPr>
            <a:endParaRPr lang="en-US" dirty="0" smtClean="0"/>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8/13/2013</a:t>
            </a:r>
            <a:endParaRPr lang="en-US"/>
          </a:p>
        </p:txBody>
      </p:sp>
      <p:sp>
        <p:nvSpPr>
          <p:cNvPr id="5" name="Slide Number Placeholder 4"/>
          <p:cNvSpPr>
            <a:spLocks noGrp="1"/>
          </p:cNvSpPr>
          <p:nvPr>
            <p:ph type="sldNum" sz="quarter" idx="12"/>
          </p:nvPr>
        </p:nvSpPr>
        <p:spPr/>
        <p:txBody>
          <a:bodyPr/>
          <a:lstStyle/>
          <a:p>
            <a:fld id="{70CE8EB4-D0A9-4582-BA24-FA02156F8CD0}" type="slidenum">
              <a:rPr lang="en-US" smtClean="0"/>
              <a:t>22</a:t>
            </a:fld>
            <a:endParaRPr lang="en-US"/>
          </a:p>
        </p:txBody>
      </p:sp>
    </p:spTree>
    <p:extLst>
      <p:ext uri="{BB962C8B-B14F-4D97-AF65-F5344CB8AC3E}">
        <p14:creationId xmlns:p14="http://schemas.microsoft.com/office/powerpoint/2010/main" val="35314281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066800"/>
          </a:xfrm>
        </p:spPr>
        <p:txBody>
          <a:bodyPr>
            <a:normAutofit/>
          </a:bodyPr>
          <a:lstStyle/>
          <a:p>
            <a:r>
              <a:rPr lang="en-US" sz="4500" dirty="0" smtClean="0"/>
              <a:t>E-Print and Hyperion reports</a:t>
            </a:r>
            <a:endParaRPr lang="en-US" sz="4500" dirty="0"/>
          </a:p>
        </p:txBody>
      </p:sp>
      <p:sp>
        <p:nvSpPr>
          <p:cNvPr id="5" name="Content Placeholder 4"/>
          <p:cNvSpPr>
            <a:spLocks noGrp="1"/>
          </p:cNvSpPr>
          <p:nvPr>
            <p:ph idx="1"/>
          </p:nvPr>
        </p:nvSpPr>
        <p:spPr>
          <a:xfrm>
            <a:off x="457200" y="1600200"/>
            <a:ext cx="8229600" cy="4525963"/>
          </a:xfrm>
        </p:spPr>
        <p:txBody>
          <a:bodyPr>
            <a:normAutofit fontScale="77500" lnSpcReduction="20000"/>
          </a:bodyPr>
          <a:lstStyle/>
          <a:p>
            <a:r>
              <a:rPr lang="en-US" sz="2800" b="1" dirty="0" smtClean="0">
                <a:solidFill>
                  <a:schemeClr val="tx1"/>
                </a:solidFill>
              </a:rPr>
              <a:t>E Print reports </a:t>
            </a:r>
            <a:r>
              <a:rPr lang="en-US" sz="2800" b="1" dirty="0">
                <a:solidFill>
                  <a:schemeClr val="tx1"/>
                </a:solidFill>
              </a:rPr>
              <a:t>FRROEC01 and </a:t>
            </a:r>
            <a:r>
              <a:rPr lang="en-US" sz="2800" b="1" dirty="0" smtClean="0">
                <a:solidFill>
                  <a:schemeClr val="tx1"/>
                </a:solidFill>
              </a:rPr>
              <a:t>FRROEC01-HSC</a:t>
            </a:r>
          </a:p>
          <a:p>
            <a:r>
              <a:rPr lang="en-US" sz="2300" dirty="0">
                <a:solidFill>
                  <a:schemeClr val="tx1"/>
                </a:solidFill>
              </a:rPr>
              <a:t>Located in the </a:t>
            </a:r>
            <a:r>
              <a:rPr lang="en-US" sz="2300" dirty="0" err="1">
                <a:solidFill>
                  <a:schemeClr val="tx1"/>
                </a:solidFill>
              </a:rPr>
              <a:t>fin_banp</a:t>
            </a:r>
            <a:r>
              <a:rPr lang="en-US" sz="2300" dirty="0">
                <a:solidFill>
                  <a:schemeClr val="tx1"/>
                </a:solidFill>
              </a:rPr>
              <a:t> repository</a:t>
            </a:r>
          </a:p>
          <a:p>
            <a:pPr lvl="1"/>
            <a:r>
              <a:rPr lang="en-US" sz="2300" dirty="0" smtClean="0">
                <a:solidFill>
                  <a:schemeClr val="tx1"/>
                </a:solidFill>
              </a:rPr>
              <a:t>Provides a report of the effort distribution in dollar values to correspond to the percentages displayed on the effort certification reports</a:t>
            </a:r>
          </a:p>
          <a:p>
            <a:pPr lvl="1"/>
            <a:r>
              <a:rPr lang="en-US" sz="2300" dirty="0" smtClean="0">
                <a:solidFill>
                  <a:schemeClr val="tx1"/>
                </a:solidFill>
              </a:rPr>
              <a:t>Displays information by Org Code, PI, and Grant</a:t>
            </a:r>
          </a:p>
          <a:p>
            <a:pPr marL="457200" lvl="1" indent="0">
              <a:buNone/>
            </a:pPr>
            <a:endParaRPr lang="en-US" dirty="0" smtClean="0">
              <a:solidFill>
                <a:schemeClr val="tx1"/>
              </a:solidFill>
            </a:endParaRPr>
          </a:p>
          <a:p>
            <a:r>
              <a:rPr lang="en-US" sz="2800" b="1" dirty="0" smtClean="0">
                <a:solidFill>
                  <a:schemeClr val="tx1"/>
                </a:solidFill>
              </a:rPr>
              <a:t>Hyperion report FRRHOZ05-Effort Certification Status</a:t>
            </a:r>
          </a:p>
          <a:p>
            <a:r>
              <a:rPr lang="en-US" sz="2300" dirty="0">
                <a:solidFill>
                  <a:schemeClr val="tx1"/>
                </a:solidFill>
              </a:rPr>
              <a:t>Located in the Finance </a:t>
            </a:r>
            <a:r>
              <a:rPr lang="en-US" sz="2300" dirty="0" smtClean="0">
                <a:solidFill>
                  <a:schemeClr val="tx1"/>
                </a:solidFill>
              </a:rPr>
              <a:t>Reports/Finance Production Reports</a:t>
            </a:r>
            <a:endParaRPr lang="en-US" sz="2300" dirty="0">
              <a:solidFill>
                <a:schemeClr val="tx1"/>
              </a:solidFill>
            </a:endParaRPr>
          </a:p>
          <a:p>
            <a:pPr lvl="1"/>
            <a:r>
              <a:rPr lang="en-US" sz="2300" dirty="0">
                <a:solidFill>
                  <a:schemeClr val="tx1"/>
                </a:solidFill>
              </a:rPr>
              <a:t>List of employees in the effort </a:t>
            </a:r>
            <a:r>
              <a:rPr lang="en-US" sz="2300" dirty="0" smtClean="0">
                <a:solidFill>
                  <a:schemeClr val="tx1"/>
                </a:solidFill>
              </a:rPr>
              <a:t>queue</a:t>
            </a:r>
          </a:p>
          <a:p>
            <a:pPr lvl="1"/>
            <a:r>
              <a:rPr lang="en-US" sz="2300" dirty="0" smtClean="0">
                <a:solidFill>
                  <a:schemeClr val="tx1"/>
                </a:solidFill>
              </a:rPr>
              <a:t>Status and State of the record</a:t>
            </a:r>
          </a:p>
          <a:p>
            <a:pPr lvl="1"/>
            <a:r>
              <a:rPr lang="en-US" sz="2300" dirty="0" smtClean="0">
                <a:solidFill>
                  <a:schemeClr val="tx1"/>
                </a:solidFill>
              </a:rPr>
              <a:t>Action to be taken by Org</a:t>
            </a:r>
          </a:p>
          <a:p>
            <a:pPr marL="342900" lvl="1" indent="-342900">
              <a:buFont typeface="Arial" charset="0"/>
              <a:buChar char="•"/>
            </a:pPr>
            <a:r>
              <a:rPr lang="en-US" sz="2800" b="1" dirty="0" smtClean="0">
                <a:solidFill>
                  <a:schemeClr val="tx1"/>
                </a:solidFill>
              </a:rPr>
              <a:t>Hyperion </a:t>
            </a:r>
            <a:r>
              <a:rPr lang="en-US" sz="2800" b="1" dirty="0">
                <a:solidFill>
                  <a:schemeClr val="tx1"/>
                </a:solidFill>
              </a:rPr>
              <a:t>report </a:t>
            </a:r>
            <a:r>
              <a:rPr lang="en-US" sz="2800" b="1" dirty="0" smtClean="0">
                <a:solidFill>
                  <a:schemeClr val="tx1"/>
                </a:solidFill>
              </a:rPr>
              <a:t>FRRHOC05</a:t>
            </a:r>
          </a:p>
          <a:p>
            <a:r>
              <a:rPr lang="en-US" sz="2300" dirty="0">
                <a:solidFill>
                  <a:schemeClr val="tx1"/>
                </a:solidFill>
              </a:rPr>
              <a:t>Located in the Finance Reports/F </a:t>
            </a:r>
            <a:r>
              <a:rPr lang="en-US" sz="2300" dirty="0" err="1">
                <a:solidFill>
                  <a:schemeClr val="tx1"/>
                </a:solidFill>
              </a:rPr>
              <a:t>Dept_School_College</a:t>
            </a:r>
            <a:r>
              <a:rPr lang="en-US" sz="2300" dirty="0">
                <a:solidFill>
                  <a:schemeClr val="tx1"/>
                </a:solidFill>
              </a:rPr>
              <a:t>/F C&amp;G folder</a:t>
            </a:r>
          </a:p>
          <a:p>
            <a:pPr lvl="1"/>
            <a:r>
              <a:rPr lang="en-US" sz="2400" dirty="0" smtClean="0">
                <a:solidFill>
                  <a:schemeClr val="tx1"/>
                </a:solidFill>
              </a:rPr>
              <a:t>List of Account Administrators by Org</a:t>
            </a:r>
            <a:endParaRPr lang="en-US" sz="2400" dirty="0">
              <a:solidFill>
                <a:schemeClr val="tx1"/>
              </a:solidFill>
            </a:endParaRPr>
          </a:p>
          <a:p>
            <a:pPr lvl="1"/>
            <a:endParaRPr lang="en-US" sz="2300" dirty="0" smtClean="0">
              <a:solidFill>
                <a:schemeClr val="tx1"/>
              </a:solidFill>
            </a:endParaRPr>
          </a:p>
        </p:txBody>
      </p:sp>
      <p:sp>
        <p:nvSpPr>
          <p:cNvPr id="2" name="Date Placeholder 1"/>
          <p:cNvSpPr>
            <a:spLocks noGrp="1"/>
          </p:cNvSpPr>
          <p:nvPr>
            <p:ph type="dt" sz="half" idx="10"/>
          </p:nvPr>
        </p:nvSpPr>
        <p:spPr/>
        <p:txBody>
          <a:bodyPr/>
          <a:lstStyle/>
          <a:p>
            <a:r>
              <a:rPr lang="en-US" smtClean="0"/>
              <a:t>8/13/2013</a:t>
            </a:r>
            <a:endParaRPr lang="en-US"/>
          </a:p>
        </p:txBody>
      </p:sp>
      <p:sp>
        <p:nvSpPr>
          <p:cNvPr id="3" name="Slide Number Placeholder 2"/>
          <p:cNvSpPr>
            <a:spLocks noGrp="1"/>
          </p:cNvSpPr>
          <p:nvPr>
            <p:ph type="sldNum" sz="quarter" idx="12"/>
          </p:nvPr>
        </p:nvSpPr>
        <p:spPr/>
        <p:txBody>
          <a:bodyPr/>
          <a:lstStyle/>
          <a:p>
            <a:fld id="{70CE8EB4-D0A9-4582-BA24-FA02156F8CD0}" type="slidenum">
              <a:rPr lang="en-US" smtClean="0"/>
              <a:t>23</a:t>
            </a:fld>
            <a:endParaRPr lang="en-US"/>
          </a:p>
        </p:txBody>
      </p:sp>
    </p:spTree>
    <p:extLst>
      <p:ext uri="{BB962C8B-B14F-4D97-AF65-F5344CB8AC3E}">
        <p14:creationId xmlns:p14="http://schemas.microsoft.com/office/powerpoint/2010/main" val="269884150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Pre-Review Scenarios</a:t>
            </a:r>
            <a:endParaRPr lang="en-US" dirty="0"/>
          </a:p>
        </p:txBody>
      </p:sp>
      <p:sp>
        <p:nvSpPr>
          <p:cNvPr id="3" name="Content Placeholder 2"/>
          <p:cNvSpPr>
            <a:spLocks noGrp="1"/>
          </p:cNvSpPr>
          <p:nvPr>
            <p:ph idx="1"/>
          </p:nvPr>
        </p:nvSpPr>
        <p:spPr>
          <a:xfrm>
            <a:off x="457200" y="990600"/>
            <a:ext cx="8229600" cy="5181600"/>
          </a:xfrm>
        </p:spPr>
        <p:txBody>
          <a:bodyPr/>
          <a:lstStyle/>
          <a:p>
            <a:endParaRPr lang="en-US" b="1" dirty="0" smtClean="0">
              <a:solidFill>
                <a:schemeClr val="tx1"/>
              </a:solidFill>
            </a:endParaRPr>
          </a:p>
          <a:p>
            <a:endParaRPr lang="en-US" b="1" dirty="0" smtClean="0">
              <a:solidFill>
                <a:schemeClr val="tx1"/>
              </a:solidFill>
            </a:endParaRPr>
          </a:p>
          <a:p>
            <a:r>
              <a:rPr lang="en-US" b="1" dirty="0" smtClean="0">
                <a:solidFill>
                  <a:schemeClr val="tx1"/>
                </a:solidFill>
              </a:rPr>
              <a:t>Scenario 1 </a:t>
            </a:r>
            <a:r>
              <a:rPr lang="en-US" dirty="0" smtClean="0">
                <a:solidFill>
                  <a:schemeClr val="tx1"/>
                </a:solidFill>
              </a:rPr>
              <a:t>Pre-Review completed – no change necessary</a:t>
            </a:r>
          </a:p>
          <a:p>
            <a:endParaRPr lang="en-US" dirty="0" smtClean="0">
              <a:solidFill>
                <a:schemeClr val="tx1"/>
              </a:solidFill>
            </a:endParaRPr>
          </a:p>
          <a:p>
            <a:endParaRPr lang="en-US" dirty="0" smtClean="0">
              <a:solidFill>
                <a:schemeClr val="tx1"/>
              </a:solidFill>
            </a:endParaRPr>
          </a:p>
          <a:p>
            <a:r>
              <a:rPr lang="en-US" b="1" dirty="0" smtClean="0">
                <a:solidFill>
                  <a:schemeClr val="tx1"/>
                </a:solidFill>
              </a:rPr>
              <a:t>Scenario 2 </a:t>
            </a:r>
            <a:r>
              <a:rPr lang="en-US" dirty="0" smtClean="0">
                <a:solidFill>
                  <a:schemeClr val="tx1"/>
                </a:solidFill>
              </a:rPr>
              <a:t>Pre-Reviewer needs labor re-distribution completed to update record</a:t>
            </a:r>
          </a:p>
          <a:p>
            <a:endParaRPr lang="en-US" dirty="0" smtClean="0">
              <a:solidFill>
                <a:schemeClr val="tx1"/>
              </a:solidFill>
            </a:endParaRPr>
          </a:p>
          <a:p>
            <a:endParaRPr lang="en-US" dirty="0" smtClean="0">
              <a:solidFill>
                <a:schemeClr val="tx1"/>
              </a:solidFill>
            </a:endParaRPr>
          </a:p>
          <a:p>
            <a:pPr marL="0" indent="0">
              <a:buNone/>
            </a:pPr>
            <a:endParaRPr lang="en-US" dirty="0">
              <a:solidFill>
                <a:schemeClr val="tx1"/>
              </a:solidFill>
            </a:endParaRPr>
          </a:p>
          <a:p>
            <a:pPr marL="0" indent="0">
              <a:buNone/>
            </a:pPr>
            <a:r>
              <a:rPr lang="en-US" dirty="0" smtClean="0">
                <a:solidFill>
                  <a:schemeClr val="tx1"/>
                </a:solidFill>
              </a:rPr>
              <a:t>	</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pPr>
              <a:defRPr/>
            </a:pPr>
            <a:fld id="{84A5863B-2704-4E57-81F2-E748CB2351A5}" type="slidenum">
              <a:rPr lang="en-US" smtClean="0">
                <a:solidFill>
                  <a:prstClr val="black">
                    <a:lumMod val="65000"/>
                    <a:lumOff val="35000"/>
                  </a:prstClr>
                </a:solidFill>
              </a:rPr>
              <a:pPr>
                <a:defRPr/>
              </a:pPr>
              <a:t>24</a:t>
            </a:fld>
            <a:endParaRPr lang="en-US">
              <a:solidFill>
                <a:prstClr val="black">
                  <a:lumMod val="65000"/>
                  <a:lumOff val="35000"/>
                </a:prstClr>
              </a:solidFill>
            </a:endParaRPr>
          </a:p>
        </p:txBody>
      </p:sp>
      <p:sp>
        <p:nvSpPr>
          <p:cNvPr id="5" name="Date Placeholder 4"/>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153647163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990600"/>
          </a:xfrm>
        </p:spPr>
        <p:txBody>
          <a:bodyPr/>
          <a:lstStyle/>
          <a:p>
            <a:r>
              <a:rPr lang="en-US" sz="4000" dirty="0" smtClean="0"/>
              <a:t>Scenario 1 – Complete Pre-Review</a:t>
            </a:r>
            <a:endParaRPr lang="en-US" sz="4000" dirty="0"/>
          </a:p>
        </p:txBody>
      </p:sp>
      <p:sp>
        <p:nvSpPr>
          <p:cNvPr id="3" name="Content Placeholder 2"/>
          <p:cNvSpPr>
            <a:spLocks noGrp="1"/>
          </p:cNvSpPr>
          <p:nvPr>
            <p:ph idx="1"/>
          </p:nvPr>
        </p:nvSpPr>
        <p:spPr>
          <a:xfrm>
            <a:off x="457200" y="1295400"/>
            <a:ext cx="8229600" cy="4830763"/>
          </a:xfrm>
        </p:spPr>
        <p:txBody>
          <a:bodyPr/>
          <a:lstStyle/>
          <a:p>
            <a:r>
              <a:rPr lang="en-US" sz="2000" dirty="0" smtClean="0">
                <a:solidFill>
                  <a:schemeClr val="tx1"/>
                </a:solidFill>
              </a:rPr>
              <a:t>No change necessary for this employee</a:t>
            </a:r>
          </a:p>
          <a:p>
            <a:r>
              <a:rPr lang="en-US" sz="2000" dirty="0" smtClean="0">
                <a:solidFill>
                  <a:schemeClr val="tx1"/>
                </a:solidFill>
              </a:rPr>
              <a:t>Click Review button to complete Pre-Review stage</a:t>
            </a:r>
          </a:p>
          <a:p>
            <a:endParaRPr lang="en-US" sz="2000" dirty="0">
              <a:solidFill>
                <a:schemeClr val="tx1"/>
              </a:solidFill>
            </a:endParaRPr>
          </a:p>
        </p:txBody>
      </p:sp>
      <p:sp>
        <p:nvSpPr>
          <p:cNvPr id="4" name="Slide Number Placeholder 3"/>
          <p:cNvSpPr>
            <a:spLocks noGrp="1"/>
          </p:cNvSpPr>
          <p:nvPr>
            <p:ph type="sldNum" sz="quarter" idx="12"/>
          </p:nvPr>
        </p:nvSpPr>
        <p:spPr/>
        <p:txBody>
          <a:bodyPr/>
          <a:lstStyle/>
          <a:p>
            <a:pPr>
              <a:defRPr/>
            </a:pPr>
            <a:fld id="{84A5863B-2704-4E57-81F2-E748CB2351A5}" type="slidenum">
              <a:rPr lang="en-US" smtClean="0">
                <a:solidFill>
                  <a:prstClr val="black">
                    <a:lumMod val="65000"/>
                    <a:lumOff val="35000"/>
                  </a:prstClr>
                </a:solidFill>
              </a:rPr>
              <a:pPr>
                <a:defRPr/>
              </a:pPr>
              <a:t>25</a:t>
            </a:fld>
            <a:endParaRPr lang="en-US">
              <a:solidFill>
                <a:prstClr val="black">
                  <a:lumMod val="65000"/>
                  <a:lumOff val="35000"/>
                </a:prstClr>
              </a:solidFill>
            </a:endParaRPr>
          </a:p>
        </p:txBody>
      </p:sp>
      <p:pic>
        <p:nvPicPr>
          <p:cNvPr id="5" name="Content Placeholder 4"/>
          <p:cNvPicPr>
            <a:picLocks/>
          </p:cNvPicPr>
          <p:nvPr/>
        </p:nvPicPr>
        <p:blipFill rotWithShape="1">
          <a:blip r:embed="rId3"/>
          <a:srcRect t="31314" b="8066"/>
          <a:stretch/>
        </p:blipFill>
        <p:spPr bwMode="auto">
          <a:xfrm>
            <a:off x="685800" y="2514600"/>
            <a:ext cx="7696200" cy="4114800"/>
          </a:xfrm>
          <a:prstGeom prst="rect">
            <a:avLst/>
          </a:prstGeom>
          <a:noFill/>
          <a:ln w="9525">
            <a:noFill/>
            <a:miter lim="800000"/>
            <a:headEnd/>
            <a:tailEnd/>
          </a:ln>
        </p:spPr>
      </p:pic>
      <p:sp>
        <p:nvSpPr>
          <p:cNvPr id="6" name="Rectangle 5"/>
          <p:cNvSpPr/>
          <p:nvPr/>
        </p:nvSpPr>
        <p:spPr>
          <a:xfrm flipV="1">
            <a:off x="1676400" y="3009900"/>
            <a:ext cx="9144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300" y="5791200"/>
            <a:ext cx="457200" cy="268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6545580" y="5448300"/>
            <a:ext cx="0" cy="685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209213211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sz="3600" dirty="0" smtClean="0"/>
              <a:t>Scenario 2 – Record needs changes </a:t>
            </a:r>
            <a:endParaRPr lang="en-US" sz="3600" dirty="0"/>
          </a:p>
        </p:txBody>
      </p:sp>
      <p:sp>
        <p:nvSpPr>
          <p:cNvPr id="3" name="Content Placeholder 2"/>
          <p:cNvSpPr>
            <a:spLocks noGrp="1"/>
          </p:cNvSpPr>
          <p:nvPr>
            <p:ph idx="1"/>
          </p:nvPr>
        </p:nvSpPr>
        <p:spPr>
          <a:xfrm>
            <a:off x="457200" y="1066800"/>
            <a:ext cx="8229600" cy="5059363"/>
          </a:xfrm>
        </p:spPr>
        <p:txBody>
          <a:bodyPr/>
          <a:lstStyle/>
          <a:p>
            <a:r>
              <a:rPr lang="en-US" sz="2000" dirty="0">
                <a:solidFill>
                  <a:schemeClr val="tx1"/>
                </a:solidFill>
              </a:rPr>
              <a:t>Pre-reviewer identifies changes </a:t>
            </a:r>
            <a:r>
              <a:rPr lang="en-US" sz="2000" dirty="0" smtClean="0">
                <a:solidFill>
                  <a:schemeClr val="tx1"/>
                </a:solidFill>
              </a:rPr>
              <a:t>needed</a:t>
            </a:r>
            <a:endParaRPr lang="en-US" sz="2000" dirty="0">
              <a:solidFill>
                <a:schemeClr val="tx1"/>
              </a:solidFill>
            </a:endParaRPr>
          </a:p>
          <a:p>
            <a:pPr marL="742950" lvl="2" indent="-342900"/>
            <a:r>
              <a:rPr lang="en-US" sz="2000" dirty="0" smtClean="0">
                <a:solidFill>
                  <a:schemeClr val="tx1"/>
                </a:solidFill>
              </a:rPr>
              <a:t>Select </a:t>
            </a:r>
            <a:r>
              <a:rPr lang="en-US" sz="2000" dirty="0">
                <a:solidFill>
                  <a:schemeClr val="tx1"/>
                </a:solidFill>
              </a:rPr>
              <a:t>Request Changes button; system prompts user to send an e-mail.  </a:t>
            </a:r>
            <a:r>
              <a:rPr lang="en-US" sz="2000" dirty="0" smtClean="0">
                <a:solidFill>
                  <a:schemeClr val="tx1"/>
                </a:solidFill>
              </a:rPr>
              <a:t>Send email to department labor re-distribution initiator (if needed), include all necessary information to complete labor re-distribution</a:t>
            </a:r>
            <a:endParaRPr lang="en-US" dirty="0"/>
          </a:p>
        </p:txBody>
      </p:sp>
      <p:sp>
        <p:nvSpPr>
          <p:cNvPr id="4" name="Slide Number Placeholder 3"/>
          <p:cNvSpPr>
            <a:spLocks noGrp="1"/>
          </p:cNvSpPr>
          <p:nvPr>
            <p:ph type="sldNum" sz="quarter" idx="12"/>
          </p:nvPr>
        </p:nvSpPr>
        <p:spPr/>
        <p:txBody>
          <a:bodyPr/>
          <a:lstStyle/>
          <a:p>
            <a:pPr>
              <a:defRPr/>
            </a:pPr>
            <a:fld id="{84A5863B-2704-4E57-81F2-E748CB2351A5}" type="slidenum">
              <a:rPr lang="en-US" smtClean="0">
                <a:solidFill>
                  <a:prstClr val="black">
                    <a:lumMod val="65000"/>
                    <a:lumOff val="35000"/>
                  </a:prstClr>
                </a:solidFill>
              </a:rPr>
              <a:pPr>
                <a:defRPr/>
              </a:pPr>
              <a:t>26</a:t>
            </a:fld>
            <a:endParaRPr lang="en-US">
              <a:solidFill>
                <a:prstClr val="black">
                  <a:lumMod val="65000"/>
                  <a:lumOff val="35000"/>
                </a:prstClr>
              </a:solidFill>
            </a:endParaRPr>
          </a:p>
        </p:txBody>
      </p:sp>
      <p:pic>
        <p:nvPicPr>
          <p:cNvPr id="5" name="Picture 4"/>
          <p:cNvPicPr/>
          <p:nvPr/>
        </p:nvPicPr>
        <p:blipFill rotWithShape="1">
          <a:blip r:embed="rId3"/>
          <a:srcRect t="28374" b="6873"/>
          <a:stretch/>
        </p:blipFill>
        <p:spPr>
          <a:xfrm>
            <a:off x="1066800" y="3048000"/>
            <a:ext cx="7315200" cy="2971800"/>
          </a:xfrm>
          <a:prstGeom prst="rect">
            <a:avLst/>
          </a:prstGeom>
        </p:spPr>
      </p:pic>
      <p:sp>
        <p:nvSpPr>
          <p:cNvPr id="6" name="Rectangle 5"/>
          <p:cNvSpPr/>
          <p:nvPr/>
        </p:nvSpPr>
        <p:spPr>
          <a:xfrm>
            <a:off x="2045368" y="3531268"/>
            <a:ext cx="106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96536" y="5561739"/>
            <a:ext cx="609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6248400" y="5181600"/>
            <a:ext cx="0" cy="47157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365811646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smtClean="0"/>
              <a:t>Clear Changes Requested</a:t>
            </a:r>
            <a:endParaRPr lang="en-US" dirty="0"/>
          </a:p>
        </p:txBody>
      </p:sp>
      <p:sp>
        <p:nvSpPr>
          <p:cNvPr id="3" name="Content Placeholder 2"/>
          <p:cNvSpPr>
            <a:spLocks noGrp="1"/>
          </p:cNvSpPr>
          <p:nvPr>
            <p:ph idx="1"/>
          </p:nvPr>
        </p:nvSpPr>
        <p:spPr>
          <a:xfrm>
            <a:off x="457200" y="1447800"/>
            <a:ext cx="8229600" cy="4678363"/>
          </a:xfrm>
        </p:spPr>
        <p:txBody>
          <a:bodyPr/>
          <a:lstStyle/>
          <a:p>
            <a:r>
              <a:rPr lang="en-US" sz="2000" dirty="0" smtClean="0">
                <a:solidFill>
                  <a:schemeClr val="tx1"/>
                </a:solidFill>
              </a:rPr>
              <a:t>If Request Changes button was selected in error</a:t>
            </a:r>
          </a:p>
          <a:p>
            <a:r>
              <a:rPr lang="en-US" sz="2000" dirty="0" smtClean="0">
                <a:solidFill>
                  <a:schemeClr val="tx1"/>
                </a:solidFill>
              </a:rPr>
              <a:t>Click Clear Changes to restore report to original  state to continue process</a:t>
            </a:r>
            <a:endParaRPr lang="en-US" dirty="0"/>
          </a:p>
        </p:txBody>
      </p:sp>
      <p:sp>
        <p:nvSpPr>
          <p:cNvPr id="4" name="Slide Number Placeholder 3"/>
          <p:cNvSpPr>
            <a:spLocks noGrp="1"/>
          </p:cNvSpPr>
          <p:nvPr>
            <p:ph type="sldNum" sz="quarter" idx="12"/>
          </p:nvPr>
        </p:nvSpPr>
        <p:spPr/>
        <p:txBody>
          <a:bodyPr/>
          <a:lstStyle/>
          <a:p>
            <a:pPr>
              <a:defRPr/>
            </a:pPr>
            <a:fld id="{84A5863B-2704-4E57-81F2-E748CB2351A5}" type="slidenum">
              <a:rPr lang="en-US" smtClean="0">
                <a:solidFill>
                  <a:prstClr val="black">
                    <a:lumMod val="65000"/>
                    <a:lumOff val="35000"/>
                  </a:prstClr>
                </a:solidFill>
              </a:rPr>
              <a:pPr>
                <a:defRPr/>
              </a:pPr>
              <a:t>27</a:t>
            </a:fld>
            <a:endParaRPr lang="en-US">
              <a:solidFill>
                <a:prstClr val="black">
                  <a:lumMod val="65000"/>
                  <a:lumOff val="35000"/>
                </a:prstClr>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321" t="18111" r="1030" b="8131"/>
          <a:stretch/>
        </p:blipFill>
        <p:spPr bwMode="auto">
          <a:xfrm>
            <a:off x="762000" y="2514600"/>
            <a:ext cx="773545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0" y="2743200"/>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486400" y="4572000"/>
            <a:ext cx="0" cy="990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166144398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Autofit/>
          </a:bodyPr>
          <a:lstStyle/>
          <a:p>
            <a:r>
              <a:rPr lang="en-US" sz="3800" dirty="0" smtClean="0"/>
              <a:t>Scenario 2 – Labor Re-Distribution has been requested</a:t>
            </a:r>
            <a:endParaRPr lang="en-US" sz="3800" dirty="0"/>
          </a:p>
        </p:txBody>
      </p:sp>
      <p:sp>
        <p:nvSpPr>
          <p:cNvPr id="3" name="Content Placeholder 2"/>
          <p:cNvSpPr>
            <a:spLocks noGrp="1"/>
          </p:cNvSpPr>
          <p:nvPr>
            <p:ph idx="1"/>
          </p:nvPr>
        </p:nvSpPr>
        <p:spPr>
          <a:xfrm>
            <a:off x="457200" y="1371600"/>
            <a:ext cx="8229600" cy="4953000"/>
          </a:xfrm>
        </p:spPr>
        <p:txBody>
          <a:bodyPr>
            <a:normAutofit/>
          </a:bodyPr>
          <a:lstStyle/>
          <a:p>
            <a:pPr lvl="1"/>
            <a:r>
              <a:rPr lang="en-US" sz="2100" dirty="0" smtClean="0">
                <a:solidFill>
                  <a:schemeClr val="tx1"/>
                </a:solidFill>
              </a:rPr>
              <a:t>Status now Under Review-Changes Submitted and the Review button no longer appears.</a:t>
            </a:r>
            <a:endParaRPr lang="en-US" sz="1700" dirty="0">
              <a:solidFill>
                <a:schemeClr val="tx1"/>
              </a:solidFill>
            </a:endParaRPr>
          </a:p>
        </p:txBody>
      </p:sp>
      <p:sp>
        <p:nvSpPr>
          <p:cNvPr id="6" name="Date Placeholder 5"/>
          <p:cNvSpPr>
            <a:spLocks noGrp="1"/>
          </p:cNvSpPr>
          <p:nvPr>
            <p:ph type="dt" sz="half" idx="10"/>
          </p:nvPr>
        </p:nvSpPr>
        <p:spPr/>
        <p:txBody>
          <a:bodyPr/>
          <a:lstStyle/>
          <a:p>
            <a:r>
              <a:rPr lang="en-US" smtClean="0"/>
              <a:t>8/13/2013</a:t>
            </a:r>
            <a:endParaRPr lang="en-US"/>
          </a:p>
        </p:txBody>
      </p:sp>
      <p:sp>
        <p:nvSpPr>
          <p:cNvPr id="7" name="Slide Number Placeholder 6"/>
          <p:cNvSpPr>
            <a:spLocks noGrp="1"/>
          </p:cNvSpPr>
          <p:nvPr>
            <p:ph type="sldNum" sz="quarter" idx="12"/>
          </p:nvPr>
        </p:nvSpPr>
        <p:spPr/>
        <p:txBody>
          <a:bodyPr/>
          <a:lstStyle/>
          <a:p>
            <a:fld id="{70CE8EB4-D0A9-4582-BA24-FA02156F8CD0}" type="slidenum">
              <a:rPr lang="en-US" smtClean="0"/>
              <a:t>28</a:t>
            </a:fld>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321" t="18111" r="1030" b="8131"/>
          <a:stretch/>
        </p:blipFill>
        <p:spPr bwMode="auto">
          <a:xfrm>
            <a:off x="1106055" y="2057400"/>
            <a:ext cx="7391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10368" y="2255770"/>
            <a:ext cx="117994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6515819" y="2743200"/>
            <a:ext cx="1143000" cy="138776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766648" y="2887117"/>
            <a:ext cx="615351" cy="160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54042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Autofit/>
          </a:bodyPr>
          <a:lstStyle/>
          <a:p>
            <a:r>
              <a:rPr lang="en-US" sz="4000" dirty="0" smtClean="0"/>
              <a:t>Scenario 2 - Labor Re-distribution completed by Initiator</a:t>
            </a:r>
            <a:endParaRPr lang="en-US" sz="4000" dirty="0"/>
          </a:p>
        </p:txBody>
      </p:sp>
      <p:sp>
        <p:nvSpPr>
          <p:cNvPr id="4" name="Content Placeholder 3"/>
          <p:cNvSpPr>
            <a:spLocks noGrp="1"/>
          </p:cNvSpPr>
          <p:nvPr>
            <p:ph idx="1"/>
          </p:nvPr>
        </p:nvSpPr>
        <p:spPr>
          <a:xfrm>
            <a:off x="457200" y="1524000"/>
            <a:ext cx="8229600" cy="4602163"/>
          </a:xfrm>
        </p:spPr>
        <p:txBody>
          <a:bodyPr>
            <a:normAutofit/>
          </a:bodyPr>
          <a:lstStyle/>
          <a:p>
            <a:r>
              <a:rPr lang="en-US" sz="1800" dirty="0" smtClean="0">
                <a:solidFill>
                  <a:schemeClr val="tx1"/>
                </a:solidFill>
              </a:rPr>
              <a:t>Labor re-distribution processed by department, has not updated payroll records. Note message in upper right corner </a:t>
            </a:r>
            <a:endParaRPr lang="en-US" sz="1800" dirty="0">
              <a:solidFill>
                <a:schemeClr val="tx1"/>
              </a:solidFill>
            </a:endParaRPr>
          </a:p>
        </p:txBody>
      </p:sp>
      <p:sp>
        <p:nvSpPr>
          <p:cNvPr id="3" name="Date Placeholder 2"/>
          <p:cNvSpPr>
            <a:spLocks noGrp="1"/>
          </p:cNvSpPr>
          <p:nvPr>
            <p:ph type="dt" sz="half" idx="10"/>
          </p:nvPr>
        </p:nvSpPr>
        <p:spPr/>
        <p:txBody>
          <a:bodyPr/>
          <a:lstStyle/>
          <a:p>
            <a:r>
              <a:rPr lang="en-US" smtClean="0"/>
              <a:t>8/13/2013</a:t>
            </a:r>
            <a:endParaRPr lang="en-US"/>
          </a:p>
        </p:txBody>
      </p:sp>
      <p:sp>
        <p:nvSpPr>
          <p:cNvPr id="6" name="Slide Number Placeholder 5"/>
          <p:cNvSpPr>
            <a:spLocks noGrp="1"/>
          </p:cNvSpPr>
          <p:nvPr>
            <p:ph type="sldNum" sz="quarter" idx="12"/>
          </p:nvPr>
        </p:nvSpPr>
        <p:spPr/>
        <p:txBody>
          <a:bodyPr/>
          <a:lstStyle/>
          <a:p>
            <a:fld id="{70CE8EB4-D0A9-4582-BA24-FA02156F8CD0}" type="slidenum">
              <a:rPr lang="en-US" smtClean="0"/>
              <a:t>29</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527" t="7300" b="40979"/>
          <a:stretch/>
        </p:blipFill>
        <p:spPr bwMode="auto">
          <a:xfrm>
            <a:off x="838200" y="2286000"/>
            <a:ext cx="7664823" cy="358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7582619" y="4076699"/>
            <a:ext cx="0" cy="64770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30771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fontAlgn="auto" hangingPunct="1">
              <a:spcAft>
                <a:spcPts val="0"/>
              </a:spcAft>
              <a:defRPr/>
            </a:pPr>
            <a:r>
              <a:rPr lang="en-US" dirty="0" smtClean="0"/>
              <a:t>What is Effort</a:t>
            </a:r>
            <a:endParaRPr lang="en-US" dirty="0"/>
          </a:p>
        </p:txBody>
      </p:sp>
      <p:sp>
        <p:nvSpPr>
          <p:cNvPr id="16386" name="Content Placeholder 2"/>
          <p:cNvSpPr>
            <a:spLocks noGrp="1"/>
          </p:cNvSpPr>
          <p:nvPr>
            <p:ph idx="1"/>
          </p:nvPr>
        </p:nvSpPr>
        <p:spPr>
          <a:xfrm>
            <a:off x="457200" y="1219200"/>
            <a:ext cx="8229600" cy="4906963"/>
          </a:xfrm>
        </p:spPr>
        <p:txBody>
          <a:bodyPr/>
          <a:lstStyle/>
          <a:p>
            <a:pPr eaLnBrk="1" hangingPunct="1"/>
            <a:r>
              <a:rPr lang="en-US" dirty="0" smtClean="0">
                <a:solidFill>
                  <a:schemeClr val="tx1"/>
                </a:solidFill>
              </a:rPr>
              <a:t>Effort is the time spent on a sponsored project, it is expressed as a percentage of the employees’ total University related duties</a:t>
            </a:r>
          </a:p>
          <a:p>
            <a:pPr lvl="1" eaLnBrk="1" hangingPunct="1"/>
            <a:r>
              <a:rPr lang="en-US" sz="1800" dirty="0" smtClean="0">
                <a:solidFill>
                  <a:schemeClr val="tx1"/>
                </a:solidFill>
              </a:rPr>
              <a:t>Effort must equal 100% cumulative total</a:t>
            </a:r>
          </a:p>
          <a:p>
            <a:pPr lvl="2" eaLnBrk="1" hangingPunct="1"/>
            <a:r>
              <a:rPr lang="en-US" sz="1800" dirty="0" smtClean="0">
                <a:solidFill>
                  <a:schemeClr val="tx1"/>
                </a:solidFill>
              </a:rPr>
              <a:t>Includes teaching and research activities</a:t>
            </a:r>
          </a:p>
          <a:p>
            <a:pPr lvl="2" eaLnBrk="1" hangingPunct="1"/>
            <a:r>
              <a:rPr lang="en-US" sz="1800" dirty="0" smtClean="0">
                <a:solidFill>
                  <a:schemeClr val="tx1"/>
                </a:solidFill>
              </a:rPr>
              <a:t>Does not include any activities outside of University related work</a:t>
            </a:r>
          </a:p>
          <a:p>
            <a:pPr lvl="1" eaLnBrk="1" hangingPunct="1"/>
            <a:r>
              <a:rPr lang="en-US" sz="1800" dirty="0">
                <a:solidFill>
                  <a:schemeClr val="tx1"/>
                </a:solidFill>
              </a:rPr>
              <a:t>Cannot exceed 100% if working on multiple projects</a:t>
            </a:r>
          </a:p>
          <a:p>
            <a:pPr lvl="1" eaLnBrk="1" hangingPunct="1"/>
            <a:r>
              <a:rPr lang="en-US" sz="1800" dirty="0" smtClean="0">
                <a:solidFill>
                  <a:schemeClr val="tx1"/>
                </a:solidFill>
              </a:rPr>
              <a:t>It is not measured on a standard 40 hour work week, but on the actual time worked. </a:t>
            </a:r>
          </a:p>
          <a:p>
            <a:pPr marL="457200" lvl="1" indent="0" eaLnBrk="1" hangingPunct="1">
              <a:buNone/>
            </a:pPr>
            <a:endParaRPr lang="en-US" sz="1800" dirty="0" smtClean="0">
              <a:solidFill>
                <a:schemeClr val="tx1"/>
              </a:solidFill>
            </a:endParaRPr>
          </a:p>
          <a:p>
            <a:pPr eaLnBrk="1" hangingPunct="1"/>
            <a:r>
              <a:rPr lang="en-US" dirty="0" smtClean="0">
                <a:solidFill>
                  <a:schemeClr val="tx1"/>
                </a:solidFill>
              </a:rPr>
              <a:t>Effort Certification Policy in UNM Faculty Handbook </a:t>
            </a:r>
          </a:p>
        </p:txBody>
      </p:sp>
      <p:sp>
        <p:nvSpPr>
          <p:cNvPr id="4" name="Slide Number Placeholder 3"/>
          <p:cNvSpPr>
            <a:spLocks noGrp="1"/>
          </p:cNvSpPr>
          <p:nvPr>
            <p:ph type="sldNum" sz="quarter" idx="12"/>
          </p:nvPr>
        </p:nvSpPr>
        <p:spPr/>
        <p:txBody>
          <a:bodyPr/>
          <a:lstStyle/>
          <a:p>
            <a:pPr>
              <a:defRPr/>
            </a:pPr>
            <a:fld id="{6A167069-DF07-47B6-BD66-0C5A3DC2927C}" type="slidenum">
              <a:rPr lang="en-US"/>
              <a:pPr>
                <a:defRPr/>
              </a:pPr>
              <a:t>3</a:t>
            </a:fld>
            <a:endParaRPr lang="en-US"/>
          </a:p>
        </p:txBody>
      </p:sp>
      <p:sp>
        <p:nvSpPr>
          <p:cNvPr id="3" name="Date Placeholder 2"/>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dirty="0">
              <a:solidFill>
                <a:prstClr val="black">
                  <a:lumMod val="65000"/>
                  <a:lumOff val="35000"/>
                </a:prstClr>
              </a:solidFill>
            </a:endParaRPr>
          </a:p>
        </p:txBody>
      </p:sp>
    </p:spTree>
    <p:extLst>
      <p:ext uri="{BB962C8B-B14F-4D97-AF65-F5344CB8AC3E}">
        <p14:creationId xmlns:p14="http://schemas.microsoft.com/office/powerpoint/2010/main" val="187827310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92162"/>
          </a:xfrm>
        </p:spPr>
        <p:txBody>
          <a:bodyPr>
            <a:noAutofit/>
          </a:bodyPr>
          <a:lstStyle/>
          <a:p>
            <a:r>
              <a:rPr lang="en-US" sz="3500" dirty="0" smtClean="0"/>
              <a:t>Scenario 2 – Update Effort Report </a:t>
            </a:r>
            <a:endParaRPr lang="en-US" sz="3500" dirty="0"/>
          </a:p>
        </p:txBody>
      </p:sp>
      <p:sp>
        <p:nvSpPr>
          <p:cNvPr id="5" name="Content Placeholder 4"/>
          <p:cNvSpPr>
            <a:spLocks noGrp="1"/>
          </p:cNvSpPr>
          <p:nvPr>
            <p:ph idx="1"/>
          </p:nvPr>
        </p:nvSpPr>
        <p:spPr>
          <a:xfrm>
            <a:off x="457200" y="914400"/>
            <a:ext cx="8229600" cy="5211763"/>
          </a:xfrm>
        </p:spPr>
        <p:txBody>
          <a:bodyPr>
            <a:normAutofit/>
          </a:bodyPr>
          <a:lstStyle/>
          <a:p>
            <a:r>
              <a:rPr lang="en-US" sz="2000" dirty="0" smtClean="0">
                <a:solidFill>
                  <a:schemeClr val="tx1"/>
                </a:solidFill>
              </a:rPr>
              <a:t>Changes have been applied and Awaiting Refresh, click the Update Report button to show changes on the effort report</a:t>
            </a:r>
          </a:p>
          <a:p>
            <a:pPr lvl="1"/>
            <a:r>
              <a:rPr lang="en-US" sz="1600" dirty="0" smtClean="0">
                <a:solidFill>
                  <a:schemeClr val="tx1"/>
                </a:solidFill>
              </a:rPr>
              <a:t>Available for Pre-review after update is complete</a:t>
            </a:r>
          </a:p>
          <a:p>
            <a:pPr lvl="1"/>
            <a:r>
              <a:rPr lang="en-US" sz="1600" dirty="0" smtClean="0">
                <a:solidFill>
                  <a:schemeClr val="tx1"/>
                </a:solidFill>
              </a:rPr>
              <a:t>Status changes to Under Review – Unlocked and the Review action can be taken</a:t>
            </a:r>
            <a:endParaRPr lang="en-US" sz="1600" dirty="0">
              <a:solidFill>
                <a:schemeClr val="tx1"/>
              </a:solidFill>
            </a:endParaRPr>
          </a:p>
        </p:txBody>
      </p:sp>
      <p:sp>
        <p:nvSpPr>
          <p:cNvPr id="2" name="Date Placeholder 1"/>
          <p:cNvSpPr>
            <a:spLocks noGrp="1"/>
          </p:cNvSpPr>
          <p:nvPr>
            <p:ph type="dt" sz="half" idx="10"/>
          </p:nvPr>
        </p:nvSpPr>
        <p:spPr/>
        <p:txBody>
          <a:bodyPr/>
          <a:lstStyle/>
          <a:p>
            <a:r>
              <a:rPr lang="en-US" smtClean="0"/>
              <a:t>8/13/2013</a:t>
            </a:r>
            <a:endParaRPr lang="en-US"/>
          </a:p>
        </p:txBody>
      </p:sp>
      <p:sp>
        <p:nvSpPr>
          <p:cNvPr id="3" name="Slide Number Placeholder 2"/>
          <p:cNvSpPr>
            <a:spLocks noGrp="1"/>
          </p:cNvSpPr>
          <p:nvPr>
            <p:ph type="sldNum" sz="quarter" idx="12"/>
          </p:nvPr>
        </p:nvSpPr>
        <p:spPr/>
        <p:txBody>
          <a:bodyPr/>
          <a:lstStyle/>
          <a:p>
            <a:fld id="{70CE8EB4-D0A9-4582-BA24-FA02156F8CD0}" type="slidenum">
              <a:rPr lang="en-US" smtClean="0"/>
              <a:t>30</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557431">
            <a:off x="6631282" y="3816415"/>
            <a:ext cx="1341437"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188" t="17090" b="42122"/>
          <a:stretch/>
        </p:blipFill>
        <p:spPr bwMode="auto">
          <a:xfrm>
            <a:off x="685800" y="2514600"/>
            <a:ext cx="8305799" cy="382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7921925" y="4386657"/>
            <a:ext cx="0" cy="12874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522948"/>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92" y="152400"/>
            <a:ext cx="8229600" cy="838200"/>
          </a:xfrm>
        </p:spPr>
        <p:txBody>
          <a:bodyPr>
            <a:normAutofit/>
          </a:bodyPr>
          <a:lstStyle/>
          <a:p>
            <a:r>
              <a:rPr lang="en-US" sz="3600" dirty="0" smtClean="0"/>
              <a:t>Scenario 2 - Complete Pre-Review </a:t>
            </a:r>
            <a:endParaRPr lang="en-US" sz="3600" dirty="0"/>
          </a:p>
        </p:txBody>
      </p:sp>
      <p:sp>
        <p:nvSpPr>
          <p:cNvPr id="3" name="Content Placeholder 2"/>
          <p:cNvSpPr>
            <a:spLocks noGrp="1"/>
          </p:cNvSpPr>
          <p:nvPr>
            <p:ph idx="1"/>
          </p:nvPr>
        </p:nvSpPr>
        <p:spPr>
          <a:xfrm>
            <a:off x="457200" y="1066800"/>
            <a:ext cx="8229600" cy="5257800"/>
          </a:xfrm>
        </p:spPr>
        <p:txBody>
          <a:bodyPr>
            <a:normAutofit/>
          </a:bodyPr>
          <a:lstStyle/>
          <a:p>
            <a:r>
              <a:rPr lang="en-US" sz="1900" dirty="0" smtClean="0">
                <a:solidFill>
                  <a:schemeClr val="tx1"/>
                </a:solidFill>
              </a:rPr>
              <a:t>Select Review button to complete this stage</a:t>
            </a:r>
          </a:p>
        </p:txBody>
      </p:sp>
      <p:sp>
        <p:nvSpPr>
          <p:cNvPr id="6" name="Date Placeholder 5"/>
          <p:cNvSpPr>
            <a:spLocks noGrp="1"/>
          </p:cNvSpPr>
          <p:nvPr>
            <p:ph type="dt" sz="half" idx="10"/>
          </p:nvPr>
        </p:nvSpPr>
        <p:spPr/>
        <p:txBody>
          <a:bodyPr/>
          <a:lstStyle/>
          <a:p>
            <a:r>
              <a:rPr lang="en-US" smtClean="0"/>
              <a:t>8/13/2013</a:t>
            </a:r>
            <a:endParaRPr lang="en-US"/>
          </a:p>
        </p:txBody>
      </p:sp>
      <p:sp>
        <p:nvSpPr>
          <p:cNvPr id="7" name="Slide Number Placeholder 6"/>
          <p:cNvSpPr>
            <a:spLocks noGrp="1"/>
          </p:cNvSpPr>
          <p:nvPr>
            <p:ph type="sldNum" sz="quarter" idx="12"/>
          </p:nvPr>
        </p:nvSpPr>
        <p:spPr/>
        <p:txBody>
          <a:bodyPr/>
          <a:lstStyle/>
          <a:p>
            <a:fld id="{70CE8EB4-D0A9-4582-BA24-FA02156F8CD0}" type="slidenum">
              <a:rPr lang="en-US" smtClean="0"/>
              <a:t>31</a:t>
            </a:fld>
            <a:endParaRPr lang="en-US"/>
          </a:p>
        </p:txBody>
      </p:sp>
      <p:sp>
        <p:nvSpPr>
          <p:cNvPr id="4" name="Rectangle 3"/>
          <p:cNvSpPr/>
          <p:nvPr/>
        </p:nvSpPr>
        <p:spPr>
          <a:xfrm>
            <a:off x="1752600" y="3200400"/>
            <a:ext cx="83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0600" y="57912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p:nvPicPr>
        <p:blipFill rotWithShape="1">
          <a:blip r:embed="rId3"/>
          <a:srcRect t="28374" b="6873"/>
          <a:stretch/>
        </p:blipFill>
        <p:spPr>
          <a:xfrm>
            <a:off x="792192" y="1905000"/>
            <a:ext cx="7848600" cy="4196321"/>
          </a:xfrm>
          <a:prstGeom prst="rect">
            <a:avLst/>
          </a:prstGeom>
        </p:spPr>
      </p:pic>
      <p:sp>
        <p:nvSpPr>
          <p:cNvPr id="8" name="Rectangle 7"/>
          <p:cNvSpPr/>
          <p:nvPr/>
        </p:nvSpPr>
        <p:spPr>
          <a:xfrm>
            <a:off x="1045234" y="5410200"/>
            <a:ext cx="457200" cy="83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98671" y="2590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6754960" y="4876800"/>
            <a:ext cx="45719" cy="762000"/>
          </a:xfrm>
          <a:prstGeom prst="downArrow">
            <a:avLst/>
          </a:prstGeom>
          <a:solidFill>
            <a:schemeClr val="accent2"/>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565886"/>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pPr eaLnBrk="1" fontAlgn="auto" hangingPunct="1">
              <a:spcAft>
                <a:spcPts val="0"/>
              </a:spcAft>
              <a:defRPr/>
            </a:pPr>
            <a:r>
              <a:rPr lang="en-US" dirty="0" smtClean="0"/>
              <a:t>Certification Stage</a:t>
            </a:r>
            <a:endParaRPr lang="en-US" dirty="0"/>
          </a:p>
        </p:txBody>
      </p:sp>
      <p:sp>
        <p:nvSpPr>
          <p:cNvPr id="31746" name="Content Placeholder 2"/>
          <p:cNvSpPr>
            <a:spLocks noGrp="1"/>
          </p:cNvSpPr>
          <p:nvPr>
            <p:ph idx="1"/>
          </p:nvPr>
        </p:nvSpPr>
        <p:spPr>
          <a:xfrm>
            <a:off x="457200" y="914400"/>
            <a:ext cx="8229600" cy="5715000"/>
          </a:xfrm>
        </p:spPr>
        <p:txBody>
          <a:bodyPr/>
          <a:lstStyle/>
          <a:p>
            <a:pPr eaLnBrk="1" hangingPunct="1"/>
            <a:r>
              <a:rPr lang="en-US" sz="1700" dirty="0" smtClean="0">
                <a:solidFill>
                  <a:schemeClr val="tx1"/>
                </a:solidFill>
              </a:rPr>
              <a:t>Select Certify button</a:t>
            </a:r>
          </a:p>
          <a:p>
            <a:pPr eaLnBrk="1" hangingPunct="1"/>
            <a:r>
              <a:rPr lang="en-US" sz="1700" dirty="0" smtClean="0">
                <a:solidFill>
                  <a:schemeClr val="tx1"/>
                </a:solidFill>
              </a:rPr>
              <a:t>Complete certification process</a:t>
            </a:r>
          </a:p>
          <a:p>
            <a:pPr lvl="1" eaLnBrk="1" hangingPunct="1"/>
            <a:r>
              <a:rPr lang="en-US" sz="1500" dirty="0" smtClean="0">
                <a:solidFill>
                  <a:schemeClr val="tx1"/>
                </a:solidFill>
              </a:rPr>
              <a:t>Note: Certification will not be completed until all PI’s  have certified</a:t>
            </a:r>
          </a:p>
        </p:txBody>
      </p:sp>
      <p:sp>
        <p:nvSpPr>
          <p:cNvPr id="4" name="Slide Number Placeholder 3"/>
          <p:cNvSpPr>
            <a:spLocks noGrp="1"/>
          </p:cNvSpPr>
          <p:nvPr>
            <p:ph type="sldNum" sz="quarter" idx="12"/>
          </p:nvPr>
        </p:nvSpPr>
        <p:spPr/>
        <p:txBody>
          <a:bodyPr/>
          <a:lstStyle/>
          <a:p>
            <a:pPr>
              <a:defRPr/>
            </a:pPr>
            <a:fld id="{87190611-1A0E-44D1-9DFA-1FC8A0BC8C96}" type="slidenum">
              <a:rPr lang="en-US">
                <a:solidFill>
                  <a:prstClr val="black">
                    <a:lumMod val="65000"/>
                    <a:lumOff val="35000"/>
                  </a:prstClr>
                </a:solidFill>
              </a:rPr>
              <a:pPr>
                <a:defRPr/>
              </a:pPr>
              <a:t>32</a:t>
            </a:fld>
            <a:endParaRPr lang="en-US">
              <a:solidFill>
                <a:prstClr val="black">
                  <a:lumMod val="65000"/>
                  <a:lumOff val="35000"/>
                </a:prstClr>
              </a:solidFill>
            </a:endParaRPr>
          </a:p>
        </p:txBody>
      </p:sp>
      <p:pic>
        <p:nvPicPr>
          <p:cNvPr id="31748" name="Picture 2"/>
          <p:cNvPicPr>
            <a:picLocks noChangeAspect="1" noChangeArrowheads="1"/>
          </p:cNvPicPr>
          <p:nvPr/>
        </p:nvPicPr>
        <p:blipFill>
          <a:blip r:embed="rId3"/>
          <a:srcRect/>
          <a:stretch>
            <a:fillRect/>
          </a:stretch>
        </p:blipFill>
        <p:spPr bwMode="auto">
          <a:xfrm rot="-7313498">
            <a:off x="6290469" y="5233194"/>
            <a:ext cx="950913" cy="987425"/>
          </a:xfrm>
          <a:prstGeom prst="rect">
            <a:avLst/>
          </a:prstGeom>
          <a:noFill/>
          <a:ln w="9525">
            <a:noFill/>
            <a:miter lim="800000"/>
            <a:headEnd/>
            <a:tailEnd/>
          </a:ln>
        </p:spPr>
      </p:pic>
      <p:pic>
        <p:nvPicPr>
          <p:cNvPr id="31749" name="Picture 2"/>
          <p:cNvPicPr>
            <a:picLocks noChangeAspect="1" noChangeArrowheads="1"/>
          </p:cNvPicPr>
          <p:nvPr/>
        </p:nvPicPr>
        <p:blipFill>
          <a:blip r:embed="rId4"/>
          <a:srcRect t="20570" b="7809"/>
          <a:stretch>
            <a:fillRect/>
          </a:stretch>
        </p:blipFill>
        <p:spPr bwMode="auto">
          <a:xfrm>
            <a:off x="685800" y="1905000"/>
            <a:ext cx="8077200" cy="4514850"/>
          </a:xfrm>
          <a:prstGeom prst="rect">
            <a:avLst/>
          </a:prstGeom>
          <a:noFill/>
          <a:ln w="9525">
            <a:noFill/>
            <a:miter lim="800000"/>
            <a:headEnd/>
            <a:tailEnd/>
          </a:ln>
        </p:spPr>
      </p:pic>
      <p:sp>
        <p:nvSpPr>
          <p:cNvPr id="8" name="Down Arrow 7"/>
          <p:cNvSpPr/>
          <p:nvPr/>
        </p:nvSpPr>
        <p:spPr>
          <a:xfrm>
            <a:off x="6811963" y="5286375"/>
            <a:ext cx="92075" cy="881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1752600" y="2362200"/>
            <a:ext cx="762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914400" y="5934868"/>
            <a:ext cx="457200" cy="8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Date Placeholder 2"/>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2800739862"/>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wrap="square" numCol="1" anchorCtr="0" compatLnSpc="1">
            <a:prstTxWarp prst="textNoShape">
              <a:avLst/>
            </a:prstTxWarp>
            <a:normAutofit/>
          </a:bodyPr>
          <a:lstStyle/>
          <a:p>
            <a:pPr eaLnBrk="1" hangingPunct="1">
              <a:defRPr/>
            </a:pPr>
            <a:r>
              <a:rPr lang="en-US" smtClean="0">
                <a:solidFill>
                  <a:srgbClr val="FF0000"/>
                </a:solidFill>
                <a:effectLst>
                  <a:outerShdw blurRad="38100" dist="38100" dir="2700000" algn="tl">
                    <a:srgbClr val="C0C0C0"/>
                  </a:outerShdw>
                </a:effectLst>
              </a:rPr>
              <a:t>Record is Locked</a:t>
            </a:r>
          </a:p>
        </p:txBody>
      </p:sp>
      <p:sp>
        <p:nvSpPr>
          <p:cNvPr id="33794" name="Content Placeholder 2"/>
          <p:cNvSpPr>
            <a:spLocks noGrp="1"/>
          </p:cNvSpPr>
          <p:nvPr>
            <p:ph idx="1"/>
          </p:nvPr>
        </p:nvSpPr>
        <p:spPr>
          <a:xfrm>
            <a:off x="457200" y="1371600"/>
            <a:ext cx="8229600" cy="4906963"/>
          </a:xfrm>
        </p:spPr>
        <p:txBody>
          <a:bodyPr/>
          <a:lstStyle/>
          <a:p>
            <a:pPr eaLnBrk="1" hangingPunct="1"/>
            <a:r>
              <a:rPr lang="en-US" sz="2000" dirty="0" smtClean="0">
                <a:solidFill>
                  <a:schemeClr val="tx1"/>
                </a:solidFill>
              </a:rPr>
              <a:t>Once effort has been certified, salary transfers for that period will only be permitted in rare circumstances </a:t>
            </a:r>
          </a:p>
          <a:p>
            <a:pPr lvl="1" eaLnBrk="1" hangingPunct="1"/>
            <a:r>
              <a:rPr lang="en-US" sz="2000" dirty="0" smtClean="0">
                <a:solidFill>
                  <a:schemeClr val="tx1"/>
                </a:solidFill>
              </a:rPr>
              <a:t>If it is necessary to adjust the salary charges for a previously certified effort period, a detailed explanation of the need for the salary adjustment and subsequent re-certification is required</a:t>
            </a:r>
          </a:p>
          <a:p>
            <a:pPr lvl="1" eaLnBrk="1" hangingPunct="1"/>
            <a:r>
              <a:rPr lang="en-US" sz="2000" dirty="0" smtClean="0">
                <a:solidFill>
                  <a:schemeClr val="tx1"/>
                </a:solidFill>
              </a:rPr>
              <a:t>Request to open a previously certified effort report memo must be completed and signed by Dean or Director </a:t>
            </a:r>
          </a:p>
          <a:p>
            <a:pPr lvl="2" eaLnBrk="1" hangingPunct="1"/>
            <a:r>
              <a:rPr lang="en-US" dirty="0" smtClean="0">
                <a:solidFill>
                  <a:schemeClr val="tx1"/>
                </a:solidFill>
              </a:rPr>
              <a:t>Requests  can be scanned or sent to your respective C&amp;GA Manager</a:t>
            </a:r>
          </a:p>
          <a:p>
            <a:pPr lvl="1" eaLnBrk="1" hangingPunct="1"/>
            <a:r>
              <a:rPr lang="en-US" sz="2000" dirty="0" smtClean="0">
                <a:solidFill>
                  <a:schemeClr val="tx1"/>
                </a:solidFill>
              </a:rPr>
              <a:t>Memos will be retained by Contract &amp; Grant Accounting </a:t>
            </a:r>
          </a:p>
          <a:p>
            <a:pPr eaLnBrk="1" hangingPunct="1"/>
            <a:r>
              <a:rPr lang="en-US" sz="2000" dirty="0" smtClean="0">
                <a:solidFill>
                  <a:schemeClr val="tx1"/>
                </a:solidFill>
              </a:rPr>
              <a:t>The Effort Report will need to be reviewed and </a:t>
            </a:r>
            <a:r>
              <a:rPr lang="en-US" sz="2000" u="sng" dirty="0" smtClean="0">
                <a:solidFill>
                  <a:schemeClr val="tx1"/>
                </a:solidFill>
              </a:rPr>
              <a:t>re-certified</a:t>
            </a:r>
            <a:r>
              <a:rPr lang="en-US" sz="2000" dirty="0" smtClean="0">
                <a:solidFill>
                  <a:schemeClr val="tx1"/>
                </a:solidFill>
              </a:rPr>
              <a:t>  </a:t>
            </a:r>
          </a:p>
        </p:txBody>
      </p:sp>
      <p:sp>
        <p:nvSpPr>
          <p:cNvPr id="4" name="Slide Number Placeholder 3"/>
          <p:cNvSpPr>
            <a:spLocks noGrp="1"/>
          </p:cNvSpPr>
          <p:nvPr>
            <p:ph type="sldNum" sz="quarter" idx="12"/>
          </p:nvPr>
        </p:nvSpPr>
        <p:spPr/>
        <p:txBody>
          <a:bodyPr/>
          <a:lstStyle/>
          <a:p>
            <a:pPr>
              <a:defRPr/>
            </a:pPr>
            <a:fld id="{9295373E-CAC6-46BD-BB6C-72B59FD2C68C}" type="slidenum">
              <a:rPr lang="en-US">
                <a:solidFill>
                  <a:prstClr val="black">
                    <a:lumMod val="65000"/>
                    <a:lumOff val="35000"/>
                  </a:prstClr>
                </a:solidFill>
              </a:rPr>
              <a:pPr>
                <a:defRPr/>
              </a:pPr>
              <a:t>33</a:t>
            </a:fld>
            <a:endParaRPr lang="en-US">
              <a:solidFill>
                <a:prstClr val="black">
                  <a:lumMod val="65000"/>
                  <a:lumOff val="35000"/>
                </a:prstClr>
              </a:solidFill>
            </a:endParaRPr>
          </a:p>
        </p:txBody>
      </p:sp>
      <p:sp>
        <p:nvSpPr>
          <p:cNvPr id="3" name="Date Placeholder 2"/>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233848977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914400"/>
          </a:xfrm>
        </p:spPr>
        <p:txBody>
          <a:bodyPr/>
          <a:lstStyle/>
          <a:p>
            <a:r>
              <a:rPr lang="en-US" dirty="0" smtClean="0"/>
              <a:t>Record is Locked </a:t>
            </a:r>
            <a:endParaRPr lang="en-US" dirty="0"/>
          </a:p>
        </p:txBody>
      </p:sp>
      <p:sp>
        <p:nvSpPr>
          <p:cNvPr id="4" name="Slide Number Placeholder 3"/>
          <p:cNvSpPr>
            <a:spLocks noGrp="1"/>
          </p:cNvSpPr>
          <p:nvPr>
            <p:ph type="sldNum" sz="quarter" idx="12"/>
          </p:nvPr>
        </p:nvSpPr>
        <p:spPr/>
        <p:txBody>
          <a:bodyPr/>
          <a:lstStyle/>
          <a:p>
            <a:pPr>
              <a:defRPr/>
            </a:pPr>
            <a:fld id="{84A5863B-2704-4E57-81F2-E748CB2351A5}" type="slidenum">
              <a:rPr lang="en-US" smtClean="0"/>
              <a:pPr>
                <a:defRPr/>
              </a:pPr>
              <a:t>34</a:t>
            </a:fld>
            <a:endParaRPr lang="en-US"/>
          </a:p>
        </p:txBody>
      </p:sp>
      <p:pic>
        <p:nvPicPr>
          <p:cNvPr id="5" name="Content Placeholder 4"/>
          <p:cNvPicPr>
            <a:picLocks noGrp="1"/>
          </p:cNvPicPr>
          <p:nvPr>
            <p:ph idx="1"/>
          </p:nvPr>
        </p:nvPicPr>
        <p:blipFill rotWithShape="1">
          <a:blip r:embed="rId3"/>
          <a:srcRect t="27271" b="6053"/>
          <a:stretch/>
        </p:blipFill>
        <p:spPr>
          <a:xfrm>
            <a:off x="609600" y="1981200"/>
            <a:ext cx="8077200" cy="4495800"/>
          </a:xfrm>
          <a:prstGeom prst="rect">
            <a:avLst/>
          </a:prstGeom>
        </p:spPr>
      </p:pic>
      <p:sp>
        <p:nvSpPr>
          <p:cNvPr id="7" name="Rectangle 6"/>
          <p:cNvSpPr/>
          <p:nvPr/>
        </p:nvSpPr>
        <p:spPr>
          <a:xfrm>
            <a:off x="2538897" y="3433355"/>
            <a:ext cx="1524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6600" y="3433355"/>
            <a:ext cx="3048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62125" y="3433355"/>
            <a:ext cx="3048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flipV="1">
            <a:off x="1417319" y="4728754"/>
            <a:ext cx="619125" cy="4528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457791" y="1893331"/>
            <a:ext cx="1157306" cy="4167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
        <p:nvSpPr>
          <p:cNvPr id="11" name="TextBox 10"/>
          <p:cNvSpPr txBox="1"/>
          <p:nvPr/>
        </p:nvSpPr>
        <p:spPr>
          <a:xfrm>
            <a:off x="1219200" y="1524000"/>
            <a:ext cx="7086600" cy="369332"/>
          </a:xfrm>
          <a:prstGeom prst="rect">
            <a:avLst/>
          </a:prstGeom>
          <a:noFill/>
        </p:spPr>
        <p:txBody>
          <a:bodyPr wrap="square" rtlCol="0">
            <a:spAutoFit/>
          </a:bodyPr>
          <a:lstStyle/>
          <a:p>
            <a:r>
              <a:rPr lang="en-US" dirty="0" smtClean="0"/>
              <a:t>Self Services Labor Redistribution </a:t>
            </a:r>
            <a:endParaRPr lang="en-US" dirty="0"/>
          </a:p>
        </p:txBody>
      </p:sp>
      <p:sp>
        <p:nvSpPr>
          <p:cNvPr id="12" name="Rectangle 11"/>
          <p:cNvSpPr/>
          <p:nvPr/>
        </p:nvSpPr>
        <p:spPr>
          <a:xfrm>
            <a:off x="838200" y="5791200"/>
            <a:ext cx="457200" cy="8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958606523"/>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Record is Locked</a:t>
            </a:r>
            <a:endParaRPr lang="en-US" dirty="0"/>
          </a:p>
        </p:txBody>
      </p:sp>
      <p:sp>
        <p:nvSpPr>
          <p:cNvPr id="3" name="Content Placeholder 2"/>
          <p:cNvSpPr>
            <a:spLocks noGrp="1"/>
          </p:cNvSpPr>
          <p:nvPr>
            <p:ph idx="1"/>
          </p:nvPr>
        </p:nvSpPr>
        <p:spPr>
          <a:xfrm>
            <a:off x="457200" y="1676400"/>
            <a:ext cx="8229600" cy="4525963"/>
          </a:xfrm>
        </p:spPr>
        <p:txBody>
          <a:bodyPr/>
          <a:lstStyle/>
          <a:p>
            <a:r>
              <a:rPr lang="en-US" dirty="0" smtClean="0">
                <a:solidFill>
                  <a:schemeClr val="tx1"/>
                </a:solidFill>
              </a:rPr>
              <a:t>Banner PHAREDS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84A5863B-2704-4E57-81F2-E748CB2351A5}" type="slidenum">
              <a:rPr lang="en-US" smtClean="0">
                <a:solidFill>
                  <a:prstClr val="black">
                    <a:lumMod val="65000"/>
                    <a:lumOff val="35000"/>
                  </a:prstClr>
                </a:solidFill>
              </a:rPr>
              <a:pPr>
                <a:defRPr/>
              </a:pPr>
              <a:t>35</a:t>
            </a:fld>
            <a:endParaRPr lang="en-US">
              <a:solidFill>
                <a:prstClr val="black">
                  <a:lumMod val="65000"/>
                  <a:lumOff val="35000"/>
                </a:prstClr>
              </a:solidFill>
            </a:endParaRPr>
          </a:p>
        </p:txBody>
      </p:sp>
      <p:sp>
        <p:nvSpPr>
          <p:cNvPr id="9" name="Date Placeholder 8"/>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pic>
        <p:nvPicPr>
          <p:cNvPr id="12" name="Picture 11"/>
          <p:cNvPicPr/>
          <p:nvPr/>
        </p:nvPicPr>
        <p:blipFill rotWithShape="1">
          <a:blip r:embed="rId3"/>
          <a:srcRect t="71743" r="53988"/>
          <a:stretch/>
        </p:blipFill>
        <p:spPr bwMode="auto">
          <a:xfrm>
            <a:off x="838200" y="2514601"/>
            <a:ext cx="7315200" cy="2895600"/>
          </a:xfrm>
          <a:prstGeom prst="rect">
            <a:avLst/>
          </a:prstGeom>
          <a:ln>
            <a:noFill/>
          </a:ln>
          <a:extLst>
            <a:ext uri="{53640926-AAD7-44D8-BBD7-CCE9431645EC}">
              <a14:shadowObscured xmlns:a14="http://schemas.microsoft.com/office/drawing/2010/main"/>
            </a:ext>
          </a:extLst>
        </p:spPr>
      </p:pic>
      <p:sp>
        <p:nvSpPr>
          <p:cNvPr id="13" name="Oval 12"/>
          <p:cNvSpPr/>
          <p:nvPr/>
        </p:nvSpPr>
        <p:spPr>
          <a:xfrm>
            <a:off x="838200" y="4191000"/>
            <a:ext cx="6857999" cy="914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075558"/>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eaLnBrk="1" fontAlgn="auto" hangingPunct="1">
              <a:spcAft>
                <a:spcPts val="0"/>
              </a:spcAft>
              <a:defRPr/>
            </a:pPr>
            <a:r>
              <a:rPr lang="en-US" dirty="0" smtClean="0"/>
              <a:t>Potential Consequences*</a:t>
            </a:r>
            <a:endParaRPr lang="en-US" dirty="0"/>
          </a:p>
        </p:txBody>
      </p:sp>
      <p:sp>
        <p:nvSpPr>
          <p:cNvPr id="34818" name="Content Placeholder 2"/>
          <p:cNvSpPr>
            <a:spLocks noGrp="1"/>
          </p:cNvSpPr>
          <p:nvPr>
            <p:ph idx="1"/>
          </p:nvPr>
        </p:nvSpPr>
        <p:spPr>
          <a:xfrm>
            <a:off x="457200" y="1295400"/>
            <a:ext cx="8229600" cy="4953000"/>
          </a:xfrm>
        </p:spPr>
        <p:txBody>
          <a:bodyPr>
            <a:normAutofit/>
          </a:bodyPr>
          <a:lstStyle/>
          <a:p>
            <a:pPr eaLnBrk="1" hangingPunct="1"/>
            <a:endParaRPr lang="en-US" sz="2500" dirty="0" smtClean="0">
              <a:solidFill>
                <a:srgbClr val="FF0000"/>
              </a:solidFill>
            </a:endParaRPr>
          </a:p>
          <a:p>
            <a:pPr eaLnBrk="1" hangingPunct="1"/>
            <a:r>
              <a:rPr lang="en-US" sz="2500" dirty="0" smtClean="0">
                <a:solidFill>
                  <a:srgbClr val="FF0000"/>
                </a:solidFill>
              </a:rPr>
              <a:t>Ability to submit proposals could be suspended</a:t>
            </a:r>
          </a:p>
          <a:p>
            <a:pPr eaLnBrk="1" hangingPunct="1"/>
            <a:r>
              <a:rPr lang="en-US" sz="2500" dirty="0" smtClean="0">
                <a:solidFill>
                  <a:srgbClr val="FF0000"/>
                </a:solidFill>
              </a:rPr>
              <a:t>List of non-compliant PI’s posted on UNM website</a:t>
            </a:r>
          </a:p>
          <a:p>
            <a:pPr eaLnBrk="1" hangingPunct="1"/>
            <a:r>
              <a:rPr lang="en-US" sz="2500" dirty="0" smtClean="0">
                <a:solidFill>
                  <a:srgbClr val="FF0000"/>
                </a:solidFill>
              </a:rPr>
              <a:t>Uncertified effort expenses moved to unrestricted index </a:t>
            </a:r>
          </a:p>
          <a:p>
            <a:pPr eaLnBrk="1" hangingPunct="1"/>
            <a:endParaRPr lang="en-US" sz="2500" dirty="0">
              <a:solidFill>
                <a:srgbClr val="FF0000"/>
              </a:solidFill>
            </a:endParaRPr>
          </a:p>
          <a:p>
            <a:pPr eaLnBrk="1" hangingPunct="1"/>
            <a:endParaRPr lang="en-US" sz="2500" dirty="0" smtClean="0">
              <a:solidFill>
                <a:srgbClr val="FF0000"/>
              </a:solidFill>
            </a:endParaRPr>
          </a:p>
          <a:p>
            <a:pPr eaLnBrk="1" hangingPunct="1"/>
            <a:endParaRPr lang="en-US" sz="2500" dirty="0">
              <a:solidFill>
                <a:srgbClr val="FF0000"/>
              </a:solidFill>
            </a:endParaRPr>
          </a:p>
          <a:p>
            <a:pPr eaLnBrk="1" hangingPunct="1"/>
            <a:endParaRPr lang="en-US" sz="2500" dirty="0" smtClean="0">
              <a:solidFill>
                <a:srgbClr val="FF0000"/>
              </a:solidFill>
            </a:endParaRPr>
          </a:p>
          <a:p>
            <a:pPr eaLnBrk="1" hangingPunct="1"/>
            <a:endParaRPr lang="en-US" sz="2500" dirty="0" smtClean="0">
              <a:solidFill>
                <a:schemeClr val="tx2"/>
              </a:solidFill>
            </a:endParaRPr>
          </a:p>
          <a:p>
            <a:pPr eaLnBrk="1" hangingPunct="1"/>
            <a:r>
              <a:rPr lang="en-US" sz="2000" dirty="0" smtClean="0">
                <a:solidFill>
                  <a:schemeClr val="tx2"/>
                </a:solidFill>
              </a:rPr>
              <a:t>* to be determined by Research faculty</a:t>
            </a:r>
          </a:p>
          <a:p>
            <a:pPr eaLnBrk="1" hangingPunct="1">
              <a:buFont typeface="Arial" charset="0"/>
              <a:buNone/>
            </a:pP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2E21FFF5-2146-41C6-8C68-03FCDD50550F}" type="slidenum">
              <a:rPr lang="en-US">
                <a:solidFill>
                  <a:prstClr val="black">
                    <a:lumMod val="65000"/>
                    <a:lumOff val="35000"/>
                  </a:prstClr>
                </a:solidFill>
              </a:rPr>
              <a:pPr>
                <a:defRPr/>
              </a:pPr>
              <a:t>36</a:t>
            </a:fld>
            <a:endParaRPr lang="en-US">
              <a:solidFill>
                <a:prstClr val="black">
                  <a:lumMod val="65000"/>
                  <a:lumOff val="35000"/>
                </a:prstClr>
              </a:solidFill>
            </a:endParaRPr>
          </a:p>
        </p:txBody>
      </p:sp>
      <p:pic>
        <p:nvPicPr>
          <p:cNvPr id="34820" name="Picture 2" descr="C:\Users\rosaq\AppData\Local\Microsoft\Windows\Temporary Internet Files\Content.IE5\864LWREB\MC900391034[1].wmf"/>
          <p:cNvPicPr>
            <a:picLocks noChangeAspect="1" noChangeArrowheads="1"/>
          </p:cNvPicPr>
          <p:nvPr/>
        </p:nvPicPr>
        <p:blipFill>
          <a:blip r:embed="rId3"/>
          <a:srcRect/>
          <a:stretch>
            <a:fillRect/>
          </a:stretch>
        </p:blipFill>
        <p:spPr bwMode="auto">
          <a:xfrm>
            <a:off x="2667000" y="3505200"/>
            <a:ext cx="1371600" cy="1752600"/>
          </a:xfrm>
          <a:prstGeom prst="rect">
            <a:avLst/>
          </a:prstGeom>
          <a:noFill/>
          <a:ln w="9525">
            <a:noFill/>
            <a:miter lim="800000"/>
            <a:headEnd/>
            <a:tailEnd/>
          </a:ln>
        </p:spPr>
      </p:pic>
      <p:pic>
        <p:nvPicPr>
          <p:cNvPr id="34821" name="Picture 3" descr="C:\Users\rosaq\AppData\Local\Microsoft\Windows\Temporary Internet Files\Content.IE5\864LWREB\MC900240395[1].wmf"/>
          <p:cNvPicPr>
            <a:picLocks noChangeAspect="1" noChangeArrowheads="1"/>
          </p:cNvPicPr>
          <p:nvPr/>
        </p:nvPicPr>
        <p:blipFill>
          <a:blip r:embed="rId4"/>
          <a:srcRect/>
          <a:stretch>
            <a:fillRect/>
          </a:stretch>
        </p:blipFill>
        <p:spPr bwMode="auto">
          <a:xfrm>
            <a:off x="6400800" y="3352800"/>
            <a:ext cx="1349375" cy="2462213"/>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1336671066"/>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Contact Information</a:t>
            </a:r>
          </a:p>
        </p:txBody>
      </p:sp>
      <p:sp>
        <p:nvSpPr>
          <p:cNvPr id="32770" name="Content Placeholder 2"/>
          <p:cNvSpPr>
            <a:spLocks noGrp="1"/>
          </p:cNvSpPr>
          <p:nvPr>
            <p:ph idx="1"/>
          </p:nvPr>
        </p:nvSpPr>
        <p:spPr>
          <a:xfrm>
            <a:off x="457200" y="1752600"/>
            <a:ext cx="8229600" cy="4602163"/>
          </a:xfrm>
        </p:spPr>
        <p:txBody>
          <a:bodyPr/>
          <a:lstStyle/>
          <a:p>
            <a:pPr eaLnBrk="1" hangingPunct="1"/>
            <a:r>
              <a:rPr lang="en-US" dirty="0" smtClean="0">
                <a:solidFill>
                  <a:schemeClr val="tx1"/>
                </a:solidFill>
              </a:rPr>
              <a:t>Contact your Pre-Reviewer for general/procedural  questions</a:t>
            </a:r>
          </a:p>
          <a:p>
            <a:pPr eaLnBrk="1" hangingPunct="1"/>
            <a:r>
              <a:rPr lang="en-US" dirty="0" smtClean="0">
                <a:solidFill>
                  <a:schemeClr val="tx1"/>
                </a:solidFill>
              </a:rPr>
              <a:t>For all other questions</a:t>
            </a:r>
          </a:p>
          <a:p>
            <a:pPr lvl="1" eaLnBrk="1" hangingPunct="1"/>
            <a:r>
              <a:rPr lang="en-US" sz="1800" dirty="0" smtClean="0">
                <a:solidFill>
                  <a:schemeClr val="tx1"/>
                </a:solidFill>
              </a:rPr>
              <a:t>Contact: Contract &amp; Grant Accounting office - Main Campus/Branches</a:t>
            </a:r>
            <a:r>
              <a:rPr lang="en-US" sz="1800" dirty="0" smtClean="0"/>
              <a:t>          </a:t>
            </a:r>
          </a:p>
          <a:p>
            <a:pPr lvl="2" eaLnBrk="1" hangingPunct="1"/>
            <a:r>
              <a:rPr lang="en-US" sz="1800" dirty="0" smtClean="0">
                <a:solidFill>
                  <a:schemeClr val="tx1"/>
                </a:solidFill>
              </a:rPr>
              <a:t>277-4721</a:t>
            </a:r>
          </a:p>
          <a:p>
            <a:pPr lvl="1" eaLnBrk="1" hangingPunct="1"/>
            <a:r>
              <a:rPr lang="en-US" sz="1800" dirty="0" smtClean="0">
                <a:solidFill>
                  <a:schemeClr val="tx1"/>
                </a:solidFill>
              </a:rPr>
              <a:t>Contact: </a:t>
            </a:r>
            <a:r>
              <a:rPr lang="en-US" sz="1800" dirty="0">
                <a:solidFill>
                  <a:schemeClr val="tx1"/>
                </a:solidFill>
              </a:rPr>
              <a:t>Contract &amp; Grant Accounting </a:t>
            </a:r>
            <a:r>
              <a:rPr lang="en-US" sz="1800" dirty="0" smtClean="0">
                <a:solidFill>
                  <a:schemeClr val="tx1"/>
                </a:solidFill>
              </a:rPr>
              <a:t> - Health Sciences Center</a:t>
            </a:r>
            <a:r>
              <a:rPr lang="en-US" sz="1800" dirty="0" smtClean="0"/>
              <a:t> </a:t>
            </a:r>
          </a:p>
          <a:p>
            <a:pPr lvl="2" eaLnBrk="1" hangingPunct="1"/>
            <a:r>
              <a:rPr lang="en-US" sz="1800" dirty="0" smtClean="0">
                <a:solidFill>
                  <a:schemeClr val="tx1"/>
                </a:solidFill>
              </a:rPr>
              <a:t>272-0163</a:t>
            </a:r>
          </a:p>
          <a:p>
            <a:pPr lvl="1" eaLnBrk="1" hangingPunct="1"/>
            <a:r>
              <a:rPr lang="en-US" sz="1800" dirty="0" smtClean="0">
                <a:solidFill>
                  <a:prstClr val="black"/>
                </a:solidFill>
              </a:rPr>
              <a:t>Or send Email to:</a:t>
            </a:r>
            <a:endParaRPr lang="en-US" sz="1800" dirty="0">
              <a:solidFill>
                <a:schemeClr val="tx1"/>
              </a:solidFill>
            </a:endParaRPr>
          </a:p>
          <a:p>
            <a:pPr lvl="2" eaLnBrk="1" hangingPunct="1"/>
            <a:r>
              <a:rPr lang="en-US" sz="1800" dirty="0">
                <a:hlinkClick r:id="rId3"/>
              </a:rPr>
              <a:t>Effort-Reporting@salud.unm.edu</a:t>
            </a:r>
            <a:endParaRPr lang="en-US" sz="1800" dirty="0" smtClean="0">
              <a:solidFill>
                <a:schemeClr val="tx1"/>
              </a:solidFill>
            </a:endParaRP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D353FEFD-68F0-45B3-8231-6066AE55C88E}" type="slidenum">
              <a:rPr lang="en-US">
                <a:solidFill>
                  <a:prstClr val="black">
                    <a:lumMod val="65000"/>
                    <a:lumOff val="35000"/>
                  </a:prstClr>
                </a:solidFill>
              </a:rPr>
              <a:pPr>
                <a:defRPr/>
              </a:pPr>
              <a:t>37</a:t>
            </a:fld>
            <a:endParaRPr lang="en-US">
              <a:solidFill>
                <a:prstClr val="black">
                  <a:lumMod val="65000"/>
                  <a:lumOff val="35000"/>
                </a:prstClr>
              </a:solidFill>
            </a:endParaRPr>
          </a:p>
        </p:txBody>
      </p:sp>
      <p:sp>
        <p:nvSpPr>
          <p:cNvPr id="3" name="Date Placeholder 2"/>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11533978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sz="5000" dirty="0" smtClean="0">
                <a:effectLst>
                  <a:outerShdw blurRad="38100" dist="38100" dir="2700000" algn="tl">
                    <a:srgbClr val="C0C0C0"/>
                  </a:outerShdw>
                </a:effectLst>
              </a:rPr>
              <a:t>Why do we Certify?</a:t>
            </a:r>
          </a:p>
        </p:txBody>
      </p:sp>
      <p:sp>
        <p:nvSpPr>
          <p:cNvPr id="17410" name="Content Placeholder 2"/>
          <p:cNvSpPr>
            <a:spLocks noGrp="1"/>
          </p:cNvSpPr>
          <p:nvPr>
            <p:ph idx="1"/>
          </p:nvPr>
        </p:nvSpPr>
        <p:spPr/>
        <p:txBody>
          <a:bodyPr/>
          <a:lstStyle/>
          <a:p>
            <a:pPr eaLnBrk="1" hangingPunct="1"/>
            <a:r>
              <a:rPr lang="en-US" dirty="0" smtClean="0">
                <a:solidFill>
                  <a:schemeClr val="tx1"/>
                </a:solidFill>
              </a:rPr>
              <a:t>Effort is a mechanism to confirm salaries and wages </a:t>
            </a:r>
            <a:r>
              <a:rPr lang="en-US" u="sng" dirty="0" smtClean="0">
                <a:solidFill>
                  <a:schemeClr val="tx1"/>
                </a:solidFill>
              </a:rPr>
              <a:t>charged</a:t>
            </a:r>
            <a:r>
              <a:rPr lang="en-US" dirty="0" smtClean="0">
                <a:solidFill>
                  <a:schemeClr val="tx1"/>
                </a:solidFill>
              </a:rPr>
              <a:t> to a sponsored project in relation to the work </a:t>
            </a:r>
            <a:r>
              <a:rPr lang="en-US" u="sng" dirty="0" smtClean="0">
                <a:solidFill>
                  <a:schemeClr val="tx1"/>
                </a:solidFill>
              </a:rPr>
              <a:t>performed</a:t>
            </a:r>
            <a:r>
              <a:rPr lang="en-US" dirty="0" smtClean="0">
                <a:solidFill>
                  <a:schemeClr val="tx1"/>
                </a:solidFill>
              </a:rPr>
              <a:t> and </a:t>
            </a:r>
            <a:r>
              <a:rPr lang="en-US" u="sng" dirty="0" smtClean="0">
                <a:solidFill>
                  <a:schemeClr val="tx1"/>
                </a:solidFill>
              </a:rPr>
              <a:t>committed</a:t>
            </a:r>
            <a:r>
              <a:rPr lang="en-US" dirty="0" smtClean="0">
                <a:solidFill>
                  <a:schemeClr val="tx1"/>
                </a:solidFill>
              </a:rPr>
              <a:t> to the agency in proposal.</a:t>
            </a:r>
          </a:p>
          <a:p>
            <a:pPr lvl="1" eaLnBrk="1" hangingPunct="1"/>
            <a:r>
              <a:rPr lang="en-US" dirty="0" smtClean="0">
                <a:solidFill>
                  <a:schemeClr val="tx1"/>
                </a:solidFill>
              </a:rPr>
              <a:t>UNM is required to assure Federal and other award sponsors that the allocation of salaries charged are fair, consistent and timely with the effort performed. </a:t>
            </a:r>
          </a:p>
          <a:p>
            <a:pPr lvl="2" eaLnBrk="1" hangingPunct="1"/>
            <a:r>
              <a:rPr lang="en-US" dirty="0" smtClean="0">
                <a:solidFill>
                  <a:schemeClr val="tx1"/>
                </a:solidFill>
              </a:rPr>
              <a:t>Potential financial penalties for non-compliance</a:t>
            </a:r>
          </a:p>
          <a:p>
            <a:pPr lvl="2" eaLnBrk="1" hangingPunct="1"/>
            <a:r>
              <a:rPr lang="en-US" dirty="0" smtClean="0">
                <a:solidFill>
                  <a:schemeClr val="tx1"/>
                </a:solidFill>
              </a:rPr>
              <a:t>Expenditure disallowance – department would be responsible to repay the charges to the agency</a:t>
            </a:r>
          </a:p>
          <a:p>
            <a:pPr lvl="2" eaLnBrk="1" hangingPunct="1"/>
            <a:r>
              <a:rPr lang="en-US" dirty="0" smtClean="0">
                <a:solidFill>
                  <a:schemeClr val="tx1"/>
                </a:solidFill>
              </a:rPr>
              <a:t>Non-compliance on A-133 audit - could impact future funding</a:t>
            </a:r>
          </a:p>
          <a:p>
            <a:pPr eaLnBrk="1" hangingPunct="1"/>
            <a:r>
              <a:rPr lang="en-US" dirty="0" smtClean="0">
                <a:solidFill>
                  <a:schemeClr val="tx1"/>
                </a:solidFill>
              </a:rPr>
              <a:t>Applies to non-timesheet employees only</a:t>
            </a:r>
          </a:p>
        </p:txBody>
      </p:sp>
      <p:sp>
        <p:nvSpPr>
          <p:cNvPr id="4" name="Slide Number Placeholder 3"/>
          <p:cNvSpPr>
            <a:spLocks noGrp="1"/>
          </p:cNvSpPr>
          <p:nvPr>
            <p:ph type="sldNum" sz="quarter" idx="12"/>
          </p:nvPr>
        </p:nvSpPr>
        <p:spPr/>
        <p:txBody>
          <a:bodyPr/>
          <a:lstStyle/>
          <a:p>
            <a:pPr>
              <a:defRPr/>
            </a:pPr>
            <a:fld id="{9FE4A590-443E-4716-B147-4BA1CA53A807}" type="slidenum">
              <a:rPr lang="en-US">
                <a:solidFill>
                  <a:prstClr val="black">
                    <a:lumMod val="65000"/>
                    <a:lumOff val="35000"/>
                  </a:prstClr>
                </a:solidFill>
              </a:rPr>
              <a:pPr>
                <a:defRPr/>
              </a:pPr>
              <a:t>4</a:t>
            </a:fld>
            <a:endParaRPr lang="en-US">
              <a:solidFill>
                <a:prstClr val="black">
                  <a:lumMod val="65000"/>
                  <a:lumOff val="35000"/>
                </a:prstClr>
              </a:solidFill>
            </a:endParaRPr>
          </a:p>
        </p:txBody>
      </p:sp>
      <p:sp>
        <p:nvSpPr>
          <p:cNvPr id="3" name="Date Placeholder 2"/>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dirty="0">
              <a:solidFill>
                <a:prstClr val="black">
                  <a:lumMod val="65000"/>
                  <a:lumOff val="35000"/>
                </a:prstClr>
              </a:solidFill>
            </a:endParaRPr>
          </a:p>
        </p:txBody>
      </p:sp>
    </p:spTree>
    <p:extLst>
      <p:ext uri="{BB962C8B-B14F-4D97-AF65-F5344CB8AC3E}">
        <p14:creationId xmlns:p14="http://schemas.microsoft.com/office/powerpoint/2010/main" val="214718555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fontAlgn="auto" hangingPunct="1">
              <a:spcAft>
                <a:spcPts val="0"/>
              </a:spcAft>
              <a:defRPr/>
            </a:pPr>
            <a:r>
              <a:rPr lang="en-US" sz="4800" dirty="0" smtClean="0"/>
              <a:t>Effort Certification Process </a:t>
            </a:r>
            <a:endParaRPr lang="en-US" sz="4800" dirty="0"/>
          </a:p>
        </p:txBody>
      </p:sp>
      <p:sp>
        <p:nvSpPr>
          <p:cNvPr id="15362" name="Content Placeholder 2"/>
          <p:cNvSpPr>
            <a:spLocks noGrp="1"/>
          </p:cNvSpPr>
          <p:nvPr>
            <p:ph idx="1"/>
          </p:nvPr>
        </p:nvSpPr>
        <p:spPr>
          <a:xfrm>
            <a:off x="457200" y="1219200"/>
            <a:ext cx="8229600" cy="4906963"/>
          </a:xfrm>
        </p:spPr>
        <p:txBody>
          <a:bodyPr/>
          <a:lstStyle/>
          <a:p>
            <a:pPr eaLnBrk="1" hangingPunct="1"/>
            <a:r>
              <a:rPr lang="en-US" sz="2200" dirty="0" smtClean="0">
                <a:solidFill>
                  <a:schemeClr val="tx1"/>
                </a:solidFill>
              </a:rPr>
              <a:t>Certification reports distributed and certified semi-annually through </a:t>
            </a:r>
            <a:r>
              <a:rPr lang="en-US" sz="2200" dirty="0" err="1" smtClean="0">
                <a:solidFill>
                  <a:schemeClr val="tx1"/>
                </a:solidFill>
              </a:rPr>
              <a:t>LoboWeb</a:t>
            </a:r>
            <a:endParaRPr lang="en-US" sz="2200" dirty="0" smtClean="0">
              <a:solidFill>
                <a:schemeClr val="tx1"/>
              </a:solidFill>
            </a:endParaRPr>
          </a:p>
          <a:p>
            <a:pPr lvl="1" eaLnBrk="1" hangingPunct="1"/>
            <a:r>
              <a:rPr lang="en-US" sz="1800" dirty="0" smtClean="0">
                <a:solidFill>
                  <a:schemeClr val="tx1"/>
                </a:solidFill>
              </a:rPr>
              <a:t>Pre-Review Stage</a:t>
            </a:r>
          </a:p>
          <a:p>
            <a:pPr lvl="2" eaLnBrk="1" hangingPunct="1"/>
            <a:r>
              <a:rPr lang="en-US" sz="1800" dirty="0" smtClean="0">
                <a:solidFill>
                  <a:schemeClr val="tx1"/>
                </a:solidFill>
              </a:rPr>
              <a:t>30 calendar days after reports are generated</a:t>
            </a:r>
          </a:p>
          <a:p>
            <a:pPr lvl="1" eaLnBrk="1" hangingPunct="1"/>
            <a:r>
              <a:rPr lang="en-US" sz="1800" dirty="0" smtClean="0">
                <a:solidFill>
                  <a:schemeClr val="tx1"/>
                </a:solidFill>
              </a:rPr>
              <a:t>PI Certification</a:t>
            </a:r>
          </a:p>
          <a:p>
            <a:pPr lvl="2" eaLnBrk="1" hangingPunct="1"/>
            <a:r>
              <a:rPr lang="en-US" sz="1800" dirty="0" smtClean="0">
                <a:solidFill>
                  <a:schemeClr val="tx1"/>
                </a:solidFill>
              </a:rPr>
              <a:t>Begins when Pre-Review stage is completed</a:t>
            </a:r>
          </a:p>
          <a:p>
            <a:pPr lvl="2" eaLnBrk="1" hangingPunct="1"/>
            <a:r>
              <a:rPr lang="en-US" sz="1800" dirty="0" smtClean="0">
                <a:solidFill>
                  <a:schemeClr val="tx1"/>
                </a:solidFill>
              </a:rPr>
              <a:t>Ends 60 calendar days after reports are generated</a:t>
            </a:r>
          </a:p>
          <a:p>
            <a:pPr lvl="1" eaLnBrk="1" hangingPunct="1"/>
            <a:r>
              <a:rPr lang="en-US" sz="1800" dirty="0" smtClean="0">
                <a:solidFill>
                  <a:schemeClr val="tx1"/>
                </a:solidFill>
              </a:rPr>
              <a:t>Email notifications</a:t>
            </a:r>
          </a:p>
          <a:p>
            <a:pPr lvl="2" eaLnBrk="1" hangingPunct="1"/>
            <a:r>
              <a:rPr lang="en-US" sz="1800" dirty="0" smtClean="0">
                <a:solidFill>
                  <a:schemeClr val="tx1"/>
                </a:solidFill>
              </a:rPr>
              <a:t>Initial email to Pre-Reviewer only</a:t>
            </a:r>
          </a:p>
          <a:p>
            <a:pPr lvl="2" eaLnBrk="1" hangingPunct="1"/>
            <a:r>
              <a:rPr lang="en-US" sz="1800" dirty="0" smtClean="0">
                <a:solidFill>
                  <a:schemeClr val="tx1"/>
                </a:solidFill>
              </a:rPr>
              <a:t>PI will receive one email at end of 30 days</a:t>
            </a:r>
          </a:p>
          <a:p>
            <a:pPr lvl="2" eaLnBrk="1" hangingPunct="1"/>
            <a:r>
              <a:rPr lang="en-US" sz="1800" dirty="0" smtClean="0">
                <a:solidFill>
                  <a:schemeClr val="tx1"/>
                </a:solidFill>
              </a:rPr>
              <a:t>Reminder and delinquent notifications will also be sent</a:t>
            </a:r>
          </a:p>
          <a:p>
            <a:pPr eaLnBrk="1" hangingPunct="1"/>
            <a:r>
              <a:rPr lang="en-US" sz="2200" dirty="0" smtClean="0">
                <a:solidFill>
                  <a:schemeClr val="tx1"/>
                </a:solidFill>
              </a:rPr>
              <a:t>Pre-Review must be completed prior to Certification </a:t>
            </a:r>
          </a:p>
          <a:p>
            <a:pPr eaLnBrk="1" hangingPunct="1">
              <a:buFont typeface="Arial" charset="0"/>
              <a:buNone/>
            </a:pPr>
            <a:endParaRPr lang="en-US" sz="2200" dirty="0" smtClean="0">
              <a:solidFill>
                <a:srgbClr val="FF0000"/>
              </a:solidFill>
            </a:endParaRPr>
          </a:p>
          <a:p>
            <a:pPr eaLnBrk="1" hangingPunct="1"/>
            <a:endParaRPr lang="en-US" sz="2200" dirty="0" smtClean="0"/>
          </a:p>
          <a:p>
            <a:pPr eaLnBrk="1" hangingPunct="1"/>
            <a:endParaRPr lang="en-US" sz="2200" dirty="0" smtClean="0"/>
          </a:p>
        </p:txBody>
      </p:sp>
      <p:sp>
        <p:nvSpPr>
          <p:cNvPr id="4" name="Slide Number Placeholder 3"/>
          <p:cNvSpPr>
            <a:spLocks noGrp="1"/>
          </p:cNvSpPr>
          <p:nvPr>
            <p:ph type="sldNum" sz="quarter" idx="12"/>
          </p:nvPr>
        </p:nvSpPr>
        <p:spPr/>
        <p:txBody>
          <a:bodyPr/>
          <a:lstStyle/>
          <a:p>
            <a:pPr>
              <a:defRPr/>
            </a:pPr>
            <a:fld id="{02E9B325-210D-42A1-86E0-A8E9733BD2F8}" type="slidenum">
              <a:rPr lang="en-US"/>
              <a:pPr>
                <a:defRPr/>
              </a:pPr>
              <a:t>5</a:t>
            </a:fld>
            <a:endParaRPr lang="en-US"/>
          </a:p>
        </p:txBody>
      </p:sp>
      <p:sp>
        <p:nvSpPr>
          <p:cNvPr id="3" name="Date Placeholder 2"/>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423571319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944563"/>
          </a:xfrm>
        </p:spPr>
        <p:txBody>
          <a:bodyPr wrap="square" numCol="1" anchorCtr="0" compatLnSpc="1">
            <a:prstTxWarp prst="textNoShape">
              <a:avLst/>
            </a:prstTxWarp>
          </a:bodyPr>
          <a:lstStyle/>
          <a:p>
            <a:pPr eaLnBrk="1" hangingPunct="1">
              <a:defRPr/>
            </a:pPr>
            <a:r>
              <a:rPr lang="en-US" smtClean="0">
                <a:effectLst>
                  <a:outerShdw blurRad="38100" dist="38100" dir="2700000" algn="tl">
                    <a:srgbClr val="C0C0C0"/>
                  </a:outerShdw>
                </a:effectLst>
              </a:rPr>
              <a:t>Accessing Reports</a:t>
            </a:r>
          </a:p>
        </p:txBody>
      </p:sp>
      <p:sp>
        <p:nvSpPr>
          <p:cNvPr id="20482" name="Content Placeholder 2"/>
          <p:cNvSpPr>
            <a:spLocks noGrp="1"/>
          </p:cNvSpPr>
          <p:nvPr>
            <p:ph idx="1"/>
          </p:nvPr>
        </p:nvSpPr>
        <p:spPr>
          <a:xfrm>
            <a:off x="457200" y="1066800"/>
            <a:ext cx="8229600" cy="5059363"/>
          </a:xfrm>
        </p:spPr>
        <p:txBody>
          <a:bodyPr/>
          <a:lstStyle/>
          <a:p>
            <a:pPr eaLnBrk="1" hangingPunct="1"/>
            <a:r>
              <a:rPr lang="en-US" sz="1500" dirty="0" smtClean="0">
                <a:hlinkClick r:id="rId3"/>
              </a:rPr>
              <a:t>https://my.unm.edu/cp/home/displaylogin</a:t>
            </a:r>
            <a:r>
              <a:rPr lang="en-US" sz="1500" dirty="0" smtClean="0"/>
              <a:t>  </a:t>
            </a:r>
            <a:r>
              <a:rPr lang="en-US" sz="1500" dirty="0" smtClean="0">
                <a:solidFill>
                  <a:schemeClr val="tx1"/>
                </a:solidFill>
              </a:rPr>
              <a:t>- to log into </a:t>
            </a:r>
            <a:r>
              <a:rPr lang="en-US" sz="1500" dirty="0" err="1" smtClean="0">
                <a:solidFill>
                  <a:schemeClr val="tx1"/>
                </a:solidFill>
              </a:rPr>
              <a:t>LoboWeb</a:t>
            </a:r>
            <a:endParaRPr lang="en-US" sz="1500" dirty="0" smtClean="0">
              <a:solidFill>
                <a:schemeClr val="tx1"/>
              </a:solidFill>
            </a:endParaRPr>
          </a:p>
          <a:p>
            <a:pPr eaLnBrk="1" hangingPunct="1"/>
            <a:r>
              <a:rPr lang="en-US" sz="1500" dirty="0" smtClean="0">
                <a:solidFill>
                  <a:schemeClr val="tx1"/>
                </a:solidFill>
              </a:rPr>
              <a:t>Select the Employee tab  - </a:t>
            </a:r>
            <a:r>
              <a:rPr lang="en-US" sz="1300" dirty="0" smtClean="0">
                <a:solidFill>
                  <a:schemeClr val="tx1"/>
                </a:solidFill>
              </a:rPr>
              <a:t>Click on Lobo Web</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FEE80E36-2CD6-424B-AE67-1D46A10DA3A5}" type="slidenum">
              <a:rPr lang="en-US">
                <a:solidFill>
                  <a:prstClr val="black">
                    <a:lumMod val="65000"/>
                    <a:lumOff val="35000"/>
                  </a:prstClr>
                </a:solidFill>
              </a:rPr>
              <a:pPr>
                <a:defRPr/>
              </a:pPr>
              <a:t>6</a:t>
            </a:fld>
            <a:endParaRPr lang="en-US">
              <a:solidFill>
                <a:prstClr val="black">
                  <a:lumMod val="65000"/>
                  <a:lumOff val="35000"/>
                </a:prstClr>
              </a:solidFill>
            </a:endParaRPr>
          </a:p>
        </p:txBody>
      </p:sp>
      <p:pic>
        <p:nvPicPr>
          <p:cNvPr id="20484" name="Picture 2"/>
          <p:cNvPicPr>
            <a:picLocks noChangeAspect="1" noChangeArrowheads="1"/>
          </p:cNvPicPr>
          <p:nvPr/>
        </p:nvPicPr>
        <p:blipFill>
          <a:blip r:embed="rId4"/>
          <a:srcRect t="24072" r="2185" b="8620"/>
          <a:stretch>
            <a:fillRect/>
          </a:stretch>
        </p:blipFill>
        <p:spPr bwMode="auto">
          <a:xfrm>
            <a:off x="457200" y="1905000"/>
            <a:ext cx="8077200" cy="4414838"/>
          </a:xfrm>
          <a:prstGeom prst="rect">
            <a:avLst/>
          </a:prstGeom>
          <a:noFill/>
          <a:ln w="9525">
            <a:noFill/>
            <a:miter lim="800000"/>
            <a:headEnd/>
            <a:tailEnd/>
          </a:ln>
        </p:spPr>
      </p:pic>
      <p:cxnSp>
        <p:nvCxnSpPr>
          <p:cNvPr id="6" name="Straight Arrow Connector 5"/>
          <p:cNvCxnSpPr/>
          <p:nvPr/>
        </p:nvCxnSpPr>
        <p:spPr>
          <a:xfrm flipH="1">
            <a:off x="5257800" y="2971800"/>
            <a:ext cx="838200" cy="6223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130137506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a:srcRect t="13837" r="3603" b="13281"/>
          <a:stretch>
            <a:fillRect/>
          </a:stretch>
        </p:blipFill>
        <p:spPr bwMode="auto">
          <a:xfrm>
            <a:off x="381000" y="1676400"/>
            <a:ext cx="8153400" cy="4449763"/>
          </a:xfrm>
          <a:prstGeom prst="rect">
            <a:avLst/>
          </a:prstGeom>
          <a:noFill/>
          <a:ln w="9525">
            <a:noFill/>
            <a:miter lim="800000"/>
            <a:headEnd/>
            <a:tailEnd/>
          </a:ln>
        </p:spPr>
      </p:pic>
      <p:sp>
        <p:nvSpPr>
          <p:cNvPr id="4" name="Title 3"/>
          <p:cNvSpPr>
            <a:spLocks noGrp="1"/>
          </p:cNvSpPr>
          <p:nvPr>
            <p:ph type="title"/>
          </p:nvPr>
        </p:nvSpPr>
        <p:spPr>
          <a:xfrm>
            <a:off x="457200" y="274638"/>
            <a:ext cx="8229600" cy="944562"/>
          </a:xfrm>
        </p:spPr>
        <p:txBody>
          <a:bodyPr wrap="square" numCol="1" anchorCtr="0" compatLnSpc="1">
            <a:prstTxWarp prst="textNoShape">
              <a:avLst/>
            </a:prstTxWarp>
            <a:normAutofit/>
          </a:bodyPr>
          <a:lstStyle/>
          <a:p>
            <a:pPr eaLnBrk="1" hangingPunct="1">
              <a:defRPr/>
            </a:pPr>
            <a:r>
              <a:rPr lang="en-US" sz="5500" smtClean="0">
                <a:effectLst>
                  <a:outerShdw blurRad="38100" dist="38100" dir="2700000" algn="tl">
                    <a:srgbClr val="C0C0C0"/>
                  </a:outerShdw>
                </a:effectLst>
              </a:rPr>
              <a:t>Select Effort Certification</a:t>
            </a:r>
          </a:p>
        </p:txBody>
      </p:sp>
      <p:sp>
        <p:nvSpPr>
          <p:cNvPr id="2" name="Slide Number Placeholder 1"/>
          <p:cNvSpPr>
            <a:spLocks noGrp="1"/>
          </p:cNvSpPr>
          <p:nvPr>
            <p:ph type="sldNum" sz="quarter" idx="12"/>
          </p:nvPr>
        </p:nvSpPr>
        <p:spPr/>
        <p:txBody>
          <a:bodyPr/>
          <a:lstStyle/>
          <a:p>
            <a:pPr>
              <a:defRPr/>
            </a:pPr>
            <a:fld id="{029C3379-63B8-4340-9659-7C0061F8CC6F}" type="slidenum">
              <a:rPr lang="en-US">
                <a:solidFill>
                  <a:prstClr val="black">
                    <a:lumMod val="65000"/>
                    <a:lumOff val="35000"/>
                  </a:prstClr>
                </a:solidFill>
              </a:rPr>
              <a:pPr>
                <a:defRPr/>
              </a:pPr>
              <a:t>7</a:t>
            </a:fld>
            <a:endParaRPr lang="en-US">
              <a:solidFill>
                <a:prstClr val="black">
                  <a:lumMod val="65000"/>
                  <a:lumOff val="35000"/>
                </a:prstClr>
              </a:solidFill>
            </a:endParaRPr>
          </a:p>
        </p:txBody>
      </p:sp>
      <p:pic>
        <p:nvPicPr>
          <p:cNvPr id="21508" name="Picture 3"/>
          <p:cNvPicPr>
            <a:picLocks noChangeAspect="1" noChangeArrowheads="1"/>
          </p:cNvPicPr>
          <p:nvPr/>
        </p:nvPicPr>
        <p:blipFill>
          <a:blip r:embed="rId4"/>
          <a:srcRect/>
          <a:stretch>
            <a:fillRect/>
          </a:stretch>
        </p:blipFill>
        <p:spPr bwMode="auto">
          <a:xfrm rot="783425">
            <a:off x="1290638" y="5427663"/>
            <a:ext cx="974725" cy="741362"/>
          </a:xfrm>
          <a:prstGeom prst="rect">
            <a:avLst/>
          </a:prstGeom>
          <a:noFill/>
          <a:ln w="9525">
            <a:noFill/>
            <a:miter lim="800000"/>
            <a:headEnd/>
            <a:tailEnd/>
          </a:ln>
        </p:spPr>
      </p:pic>
      <p:pic>
        <p:nvPicPr>
          <p:cNvPr id="21509" name="Picture 2"/>
          <p:cNvPicPr>
            <a:picLocks noChangeAspect="1" noChangeArrowheads="1"/>
          </p:cNvPicPr>
          <p:nvPr/>
        </p:nvPicPr>
        <p:blipFill>
          <a:blip r:embed="rId5"/>
          <a:srcRect l="114" t="25941" r="43771" b="7011"/>
          <a:stretch>
            <a:fillRect/>
          </a:stretch>
        </p:blipFill>
        <p:spPr bwMode="auto">
          <a:xfrm>
            <a:off x="0" y="1468438"/>
            <a:ext cx="8978900" cy="5208587"/>
          </a:xfrm>
          <a:prstGeom prst="rect">
            <a:avLst/>
          </a:prstGeom>
          <a:noFill/>
          <a:ln w="9525">
            <a:noFill/>
            <a:miter lim="800000"/>
            <a:headEnd/>
            <a:tailEnd/>
          </a:ln>
        </p:spPr>
      </p:pic>
      <p:cxnSp>
        <p:nvCxnSpPr>
          <p:cNvPr id="3" name="Straight Arrow Connector 2"/>
          <p:cNvCxnSpPr/>
          <p:nvPr/>
        </p:nvCxnSpPr>
        <p:spPr>
          <a:xfrm flipH="1">
            <a:off x="3200400" y="5730875"/>
            <a:ext cx="16002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5-Point Star 6"/>
          <p:cNvSpPr/>
          <p:nvPr/>
        </p:nvSpPr>
        <p:spPr>
          <a:xfrm>
            <a:off x="4800600" y="5327650"/>
            <a:ext cx="563563" cy="469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Date Placeholder 4"/>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167195899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eaLnBrk="1" fontAlgn="auto" hangingPunct="1">
              <a:spcAft>
                <a:spcPts val="0"/>
              </a:spcAft>
              <a:defRPr/>
            </a:pPr>
            <a:r>
              <a:rPr lang="en-US" sz="4400" dirty="0" smtClean="0"/>
              <a:t>Select Review or Certify Reports</a:t>
            </a:r>
            <a:endParaRPr lang="en-US" sz="4400" dirty="0"/>
          </a:p>
        </p:txBody>
      </p:sp>
      <p:sp>
        <p:nvSpPr>
          <p:cNvPr id="4" name="Slide Number Placeholder 3"/>
          <p:cNvSpPr>
            <a:spLocks noGrp="1"/>
          </p:cNvSpPr>
          <p:nvPr>
            <p:ph type="sldNum" sz="quarter" idx="12"/>
          </p:nvPr>
        </p:nvSpPr>
        <p:spPr/>
        <p:txBody>
          <a:bodyPr/>
          <a:lstStyle/>
          <a:p>
            <a:pPr>
              <a:defRPr/>
            </a:pPr>
            <a:fld id="{5C25FBDB-426F-478E-919D-ADE7658F6F31}" type="slidenum">
              <a:rPr lang="en-US">
                <a:solidFill>
                  <a:prstClr val="black">
                    <a:lumMod val="65000"/>
                    <a:lumOff val="35000"/>
                  </a:prstClr>
                </a:solidFill>
              </a:rPr>
              <a:pPr>
                <a:defRPr/>
              </a:pPr>
              <a:t>8</a:t>
            </a:fld>
            <a:endParaRPr lang="en-US">
              <a:solidFill>
                <a:prstClr val="black">
                  <a:lumMod val="65000"/>
                  <a:lumOff val="35000"/>
                </a:prstClr>
              </a:solidFill>
            </a:endParaRPr>
          </a:p>
        </p:txBody>
      </p:sp>
      <p:pic>
        <p:nvPicPr>
          <p:cNvPr id="23555" name="Picture 3"/>
          <p:cNvPicPr>
            <a:picLocks noChangeAspect="1" noChangeArrowheads="1"/>
          </p:cNvPicPr>
          <p:nvPr/>
        </p:nvPicPr>
        <p:blipFill>
          <a:blip r:embed="rId3"/>
          <a:srcRect/>
          <a:stretch>
            <a:fillRect/>
          </a:stretch>
        </p:blipFill>
        <p:spPr bwMode="auto">
          <a:xfrm>
            <a:off x="4267200" y="3200400"/>
            <a:ext cx="785813" cy="596900"/>
          </a:xfrm>
          <a:prstGeom prst="rect">
            <a:avLst/>
          </a:prstGeom>
          <a:noFill/>
          <a:ln w="9525">
            <a:noFill/>
            <a:miter lim="800000"/>
            <a:headEnd/>
            <a:tailEnd/>
          </a:ln>
        </p:spPr>
      </p:pic>
      <p:pic>
        <p:nvPicPr>
          <p:cNvPr id="23556" name="Picture 2"/>
          <p:cNvPicPr>
            <a:picLocks noChangeAspect="1" noChangeArrowheads="1"/>
          </p:cNvPicPr>
          <p:nvPr/>
        </p:nvPicPr>
        <p:blipFill>
          <a:blip r:embed="rId4"/>
          <a:srcRect t="21941" b="7469"/>
          <a:stretch>
            <a:fillRect/>
          </a:stretch>
        </p:blipFill>
        <p:spPr bwMode="auto">
          <a:xfrm>
            <a:off x="620713" y="1447800"/>
            <a:ext cx="8077200" cy="4927600"/>
          </a:xfrm>
          <a:prstGeom prst="rect">
            <a:avLst/>
          </a:prstGeom>
          <a:noFill/>
          <a:ln w="9525">
            <a:noFill/>
            <a:miter lim="800000"/>
            <a:headEnd/>
            <a:tailEnd/>
          </a:ln>
        </p:spPr>
      </p:pic>
      <p:pic>
        <p:nvPicPr>
          <p:cNvPr id="23557" name="Picture 3"/>
          <p:cNvPicPr>
            <a:picLocks noChangeAspect="1" noChangeArrowheads="1"/>
          </p:cNvPicPr>
          <p:nvPr/>
        </p:nvPicPr>
        <p:blipFill>
          <a:blip r:embed="rId3"/>
          <a:srcRect/>
          <a:stretch>
            <a:fillRect/>
          </a:stretch>
        </p:blipFill>
        <p:spPr bwMode="auto">
          <a:xfrm rot="3942408">
            <a:off x="1590546" y="1924565"/>
            <a:ext cx="1286723" cy="976957"/>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85498759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5000" dirty="0" smtClean="0"/>
              <a:t>Click Advanced Search</a:t>
            </a:r>
            <a:endParaRPr lang="en-US" sz="5000" dirty="0"/>
          </a:p>
        </p:txBody>
      </p:sp>
      <p:sp>
        <p:nvSpPr>
          <p:cNvPr id="3" name="Content Placeholder 2"/>
          <p:cNvSpPr>
            <a:spLocks noGrp="1"/>
          </p:cNvSpPr>
          <p:nvPr>
            <p:ph idx="1"/>
          </p:nvPr>
        </p:nvSpPr>
        <p:spPr>
          <a:xfrm>
            <a:off x="381000" y="1600200"/>
            <a:ext cx="8229600" cy="4525963"/>
          </a:xfrm>
        </p:spPr>
        <p:txBody>
          <a:bodyPr/>
          <a:lstStyle/>
          <a:p>
            <a:endParaRPr lang="en-US"/>
          </a:p>
        </p:txBody>
      </p:sp>
      <p:sp>
        <p:nvSpPr>
          <p:cNvPr id="4" name="Slide Number Placeholder 3"/>
          <p:cNvSpPr>
            <a:spLocks noGrp="1"/>
          </p:cNvSpPr>
          <p:nvPr>
            <p:ph type="sldNum" sz="quarter" idx="12"/>
          </p:nvPr>
        </p:nvSpPr>
        <p:spPr/>
        <p:txBody>
          <a:bodyPr/>
          <a:lstStyle/>
          <a:p>
            <a:pPr>
              <a:defRPr/>
            </a:pPr>
            <a:fld id="{84A5863B-2704-4E57-81F2-E748CB2351A5}" type="slidenum">
              <a:rPr lang="en-US" smtClean="0"/>
              <a:pPr>
                <a:defRPr/>
              </a:pPr>
              <a:t>9</a:t>
            </a:fld>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16" b="13752"/>
          <a:stretch/>
        </p:blipFill>
        <p:spPr bwMode="auto">
          <a:xfrm>
            <a:off x="304800" y="1371600"/>
            <a:ext cx="876300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2057400" y="2895600"/>
            <a:ext cx="685800" cy="1752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52600" y="4676775"/>
            <a:ext cx="2971800" cy="55399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500" dirty="0" smtClean="0"/>
              <a:t>Click advanced search to view search options</a:t>
            </a:r>
            <a:endParaRPr lang="en-US" sz="1500" dirty="0"/>
          </a:p>
        </p:txBody>
      </p:sp>
      <p:sp>
        <p:nvSpPr>
          <p:cNvPr id="5" name="Date Placeholder 4"/>
          <p:cNvSpPr>
            <a:spLocks noGrp="1"/>
          </p:cNvSpPr>
          <p:nvPr>
            <p:ph type="dt" sz="half" idx="10"/>
          </p:nvPr>
        </p:nvSpPr>
        <p:spPr/>
        <p:txBody>
          <a:bodyPr/>
          <a:lstStyle/>
          <a:p>
            <a:pPr>
              <a:defRPr/>
            </a:pPr>
            <a:r>
              <a:rPr lang="en-US" smtClean="0">
                <a:solidFill>
                  <a:prstClr val="black">
                    <a:lumMod val="65000"/>
                    <a:lumOff val="35000"/>
                  </a:prstClr>
                </a:solidFill>
              </a:rPr>
              <a:t>8/13/2013</a:t>
            </a:r>
            <a:endParaRPr lang="en-US">
              <a:solidFill>
                <a:prstClr val="black">
                  <a:lumMod val="65000"/>
                  <a:lumOff val="35000"/>
                </a:prstClr>
              </a:solidFill>
            </a:endParaRPr>
          </a:p>
        </p:txBody>
      </p:sp>
    </p:spTree>
    <p:extLst>
      <p:ext uri="{BB962C8B-B14F-4D97-AF65-F5344CB8AC3E}">
        <p14:creationId xmlns:p14="http://schemas.microsoft.com/office/powerpoint/2010/main" val="1724311151"/>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F1CD46740E254593E6AB5C637681ED" ma:contentTypeVersion="" ma:contentTypeDescription="Create a new document." ma:contentTypeScope="" ma:versionID="0b891b1c151bc428b210f144a479c98d">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1A5281-18A1-4882-BEB1-A574270A6EE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42D81A5-DA0D-431D-8E3B-B9B9F575E2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BB0B104-78AF-4789-9863-8C8003B99D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4396</TotalTime>
  <Words>3040</Words>
  <Application>Microsoft Office PowerPoint</Application>
  <PresentationFormat>On-screen Show (4:3)</PresentationFormat>
  <Paragraphs>373</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5_Executive</vt:lpstr>
      <vt:lpstr>Effort Certification Training</vt:lpstr>
      <vt:lpstr>UNM Effort Certification Training</vt:lpstr>
      <vt:lpstr>What is Effort</vt:lpstr>
      <vt:lpstr>Why do we Certify?</vt:lpstr>
      <vt:lpstr>Effort Certification Process </vt:lpstr>
      <vt:lpstr>Accessing Reports</vt:lpstr>
      <vt:lpstr>Select Effort Certification</vt:lpstr>
      <vt:lpstr>Select Review or Certify Reports</vt:lpstr>
      <vt:lpstr>Click Advanced Search</vt:lpstr>
      <vt:lpstr>Select Attribute to Begin Search</vt:lpstr>
      <vt:lpstr>Open Search Drop Down Box – Chart of Accounts</vt:lpstr>
      <vt:lpstr>Search for Reports to Review</vt:lpstr>
      <vt:lpstr>Search for Reports to Review</vt:lpstr>
      <vt:lpstr>Select from Employee List</vt:lpstr>
      <vt:lpstr>Employee Effort Report</vt:lpstr>
      <vt:lpstr>Pay Period Summary</vt:lpstr>
      <vt:lpstr>Pay Period Summary</vt:lpstr>
      <vt:lpstr>Routing Queue</vt:lpstr>
      <vt:lpstr>Selecting and Adding Proxy Access</vt:lpstr>
      <vt:lpstr>Navigation Tips</vt:lpstr>
      <vt:lpstr>Column Definitions</vt:lpstr>
      <vt:lpstr>Tips for Reviewing Effort</vt:lpstr>
      <vt:lpstr>E-Print and Hyperion reports</vt:lpstr>
      <vt:lpstr>Pre-Review Scenarios</vt:lpstr>
      <vt:lpstr>Scenario 1 – Complete Pre-Review</vt:lpstr>
      <vt:lpstr>Scenario 2 – Record needs changes </vt:lpstr>
      <vt:lpstr>Clear Changes Requested</vt:lpstr>
      <vt:lpstr>Scenario 2 – Labor Re-Distribution has been requested</vt:lpstr>
      <vt:lpstr>Scenario 2 - Labor Re-distribution completed by Initiator</vt:lpstr>
      <vt:lpstr>Scenario 2 – Update Effort Report </vt:lpstr>
      <vt:lpstr>Scenario 2 - Complete Pre-Review </vt:lpstr>
      <vt:lpstr>Certification Stage</vt:lpstr>
      <vt:lpstr>Record is Locked</vt:lpstr>
      <vt:lpstr>Record is Locked </vt:lpstr>
      <vt:lpstr>Record is Locked</vt:lpstr>
      <vt:lpstr>Potential Consequences*</vt:lpstr>
      <vt:lpstr>Contact Information</vt:lpstr>
    </vt:vector>
  </TitlesOfParts>
  <Company>University of New Mexico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Smith</dc:creator>
  <cp:lastModifiedBy>Lomas2211</cp:lastModifiedBy>
  <cp:revision>245</cp:revision>
  <cp:lastPrinted>2013-08-13T23:21:33Z</cp:lastPrinted>
  <dcterms:created xsi:type="dcterms:W3CDTF">2011-06-13T15:10:58Z</dcterms:created>
  <dcterms:modified xsi:type="dcterms:W3CDTF">2013-08-14T12:38:37Z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0x0101002BF1CD46740E254593E6AB5C637681ED</vt:lpwstr>
  </property>
</Properties>
</file>