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13" r:id="rId2"/>
    <p:sldId id="435" r:id="rId3"/>
    <p:sldId id="453" r:id="rId4"/>
    <p:sldId id="438" r:id="rId5"/>
    <p:sldId id="439" r:id="rId6"/>
    <p:sldId id="447" r:id="rId7"/>
    <p:sldId id="449" r:id="rId8"/>
    <p:sldId id="442" r:id="rId9"/>
    <p:sldId id="441" r:id="rId10"/>
    <p:sldId id="443" r:id="rId11"/>
    <p:sldId id="451" r:id="rId12"/>
    <p:sldId id="452" r:id="rId13"/>
    <p:sldId id="444" r:id="rId14"/>
    <p:sldId id="446" r:id="rId15"/>
    <p:sldId id="440" r:id="rId16"/>
    <p:sldId id="456" r:id="rId17"/>
    <p:sldId id="454" r:id="rId18"/>
    <p:sldId id="455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1D843B-45E5-3643-814B-AEE145F6BEB6}">
          <p14:sldIdLst>
            <p14:sldId id="313"/>
            <p14:sldId id="435"/>
            <p14:sldId id="453"/>
            <p14:sldId id="438"/>
            <p14:sldId id="439"/>
            <p14:sldId id="447"/>
            <p14:sldId id="449"/>
            <p14:sldId id="442"/>
            <p14:sldId id="441"/>
            <p14:sldId id="443"/>
            <p14:sldId id="451"/>
            <p14:sldId id="452"/>
            <p14:sldId id="444"/>
            <p14:sldId id="446"/>
            <p14:sldId id="440"/>
            <p14:sldId id="456"/>
            <p14:sldId id="454"/>
            <p14:sldId id="4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yro Maniati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2" autoAdjust="0"/>
    <p:restoredTop sz="76395" autoAdjust="0"/>
  </p:normalViewPr>
  <p:slideViewPr>
    <p:cSldViewPr snapToGrid="0" snapToObjects="1">
      <p:cViewPr varScale="1">
        <p:scale>
          <a:sx n="111" d="100"/>
          <a:sy n="111" d="100"/>
        </p:scale>
        <p:origin x="159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8CED8-D137-5E4B-8BED-2D596483EE4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AB075-79BF-6643-95FC-3515D066B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28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6A4CF-354F-B74D-92D0-6B9B6EA3D4D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5D556-A72A-AD4D-B42C-8C8236EB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5D556-A72A-AD4D-B42C-8C8236EBB9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20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5D556-A72A-AD4D-B42C-8C8236EBB9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07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5D556-A72A-AD4D-B42C-8C8236EBB9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1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5D556-A72A-AD4D-B42C-8C8236EBB9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1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7A8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2080"/>
            <a:ext cx="8077200" cy="1747520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>
                <a:solidFill>
                  <a:schemeClr val="tx1">
                    <a:lumMod val="95000"/>
                  </a:schemeClr>
                </a:solidFill>
                <a:effectLst/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7368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6" name="Picture 5" descr="UNM HS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" y="4631588"/>
            <a:ext cx="8147050" cy="521412"/>
          </a:xfrm>
          <a:prstGeom prst="rect">
            <a:avLst/>
          </a:prstGeom>
        </p:spPr>
      </p:pic>
      <p:pic>
        <p:nvPicPr>
          <p:cNvPr id="7" name="Picture 6" descr="UNM-HSC2-knockoutwhit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5" cy="32784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ltGray">
          <a:xfrm>
            <a:off x="1" y="-22860"/>
            <a:ext cx="9143999" cy="5143500"/>
          </a:xfrm>
          <a:prstGeom prst="rect">
            <a:avLst/>
          </a:prstGeom>
          <a:solidFill>
            <a:srgbClr val="007A8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6" name="Picture 5" descr="UNM HS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" y="4631588"/>
            <a:ext cx="8147050" cy="5214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2080"/>
            <a:ext cx="8077200" cy="1747520"/>
          </a:xfrm>
          <a:effectLst/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>
                <a:solidFill>
                  <a:schemeClr val="tx1">
                    <a:lumMod val="95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7368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pic>
        <p:nvPicPr>
          <p:cNvPr id="7" name="Picture 6" descr="UNM-HSC2-knockoutwhit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5" cy="3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41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5" name="Picture 4" descr="UNM-HSC2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6" cy="3280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ltGray">
          <a:xfrm>
            <a:off x="0" y="1885950"/>
            <a:ext cx="9144000" cy="32575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7A8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  <a:effectLst/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3600" b="1" cap="none" baseline="0">
                <a:solidFill>
                  <a:schemeClr val="tx1">
                    <a:lumMod val="9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pic>
        <p:nvPicPr>
          <p:cNvPr id="7" name="Picture 6" descr="UNM HS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" y="4631588"/>
            <a:ext cx="8147050" cy="521412"/>
          </a:xfrm>
          <a:prstGeom prst="rect">
            <a:avLst/>
          </a:prstGeom>
        </p:spPr>
      </p:pic>
      <p:pic>
        <p:nvPicPr>
          <p:cNvPr id="8" name="Picture 7" descr="UNM-HSC2-knockoutwhite.eps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5" cy="32784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M-HSC2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6" cy="328095"/>
          </a:xfrm>
          <a:prstGeom prst="rect">
            <a:avLst/>
          </a:prstGeom>
        </p:spPr>
      </p:pic>
      <p:pic>
        <p:nvPicPr>
          <p:cNvPr id="4" name="Picture 3" descr="UNM HS2Turq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43" y="4631588"/>
            <a:ext cx="8159758" cy="5222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7A8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8" name="Rectangle 7"/>
          <p:cNvSpPr/>
          <p:nvPr userDrawn="1"/>
        </p:nvSpPr>
        <p:spPr bwMode="ltGray">
          <a:xfrm>
            <a:off x="0" y="986991"/>
            <a:ext cx="9143999" cy="45719"/>
          </a:xfrm>
          <a:prstGeom prst="rect">
            <a:avLst/>
          </a:prstGeom>
          <a:solidFill>
            <a:srgbClr val="007A86"/>
          </a:solidFill>
          <a:ln w="48000" cap="flat" cmpd="thickThin" algn="ctr">
            <a:solidFill>
              <a:srgbClr val="BA0C2F"/>
            </a:soli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9" name="Picture 8" descr="UNM-HSC2-01.png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6" cy="328095"/>
          </a:xfrm>
          <a:prstGeom prst="rect">
            <a:avLst/>
          </a:prstGeom>
        </p:spPr>
      </p:pic>
      <p:pic>
        <p:nvPicPr>
          <p:cNvPr id="12" name="Picture 11" descr="UNM HS2Turq.png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43" y="4631588"/>
            <a:ext cx="8159758" cy="5222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l" rtl="0" eaLnBrk="1" latinLnBrk="0" hangingPunct="1">
        <a:spcBef>
          <a:spcPct val="0"/>
        </a:spcBef>
        <a:buNone/>
        <a:defRPr kumimoji="0" sz="3400" b="1" i="0" kern="1200" spc="0">
          <a:solidFill>
            <a:schemeClr val="bg1"/>
          </a:solidFill>
          <a:effectLst/>
          <a:latin typeface="Arial Black" charset="0"/>
          <a:ea typeface="Arial Black" charset="0"/>
          <a:cs typeface="Arial Black" charset="0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 spc="0">
          <a:solidFill>
            <a:schemeClr val="tx2"/>
          </a:solidFill>
          <a:latin typeface="Arial" charset="0"/>
          <a:ea typeface="Arial" charset="0"/>
          <a:cs typeface="Arial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 spc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 spc="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 spc="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pc="0" smtClean="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SC-CPL@salud.unm.edu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harbaugh@salud.unm.edu" TargetMode="External"/><Relationship Id="rId2" Type="http://schemas.openxmlformats.org/officeDocument/2006/relationships/hyperlink" Target="mailto:Kbreckenridge@salud.unm.edu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HSC-CPL@salud.unm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sc.unm.edu/medicine/education/cpl/_cpl-docs/sample-announcement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Coordinator Course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Application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" y="1165931"/>
            <a:ext cx="8229600" cy="3469207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Learning &amp; Feedback Form – select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template</a:t>
            </a:r>
          </a:p>
          <a:p>
            <a:pPr lvl="2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first page of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each template are the same, because these are the required “CME” questions.  Feel free to add any priority specific questions that your department may need. </a:t>
            </a:r>
          </a:p>
          <a:p>
            <a:pPr lvl="2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second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page is where your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Planning Faculty must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decide how you will assess the learning, and once he/she decides which template to use, this will be uploaded during the application process. </a:t>
            </a:r>
          </a:p>
          <a:p>
            <a:pPr marL="457200" lvl="1" indent="0">
              <a:buNone/>
            </a:pPr>
            <a:endParaRPr lang="en-US" sz="1900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Planning Meeting Notes if any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Survey of Target Audience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Items uploaded with </a:t>
            </a:r>
            <a:r>
              <a:rPr lang="en-US" dirty="0" smtClean="0"/>
              <a:t>application -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1394"/>
            <a:ext cx="8116529" cy="3469207"/>
          </a:xfrm>
        </p:spPr>
        <p:txBody>
          <a:bodyPr>
            <a:normAutofit/>
          </a:bodyPr>
          <a:lstStyle/>
          <a:p>
            <a:r>
              <a:rPr lang="en-US" dirty="0" smtClean="0"/>
              <a:t>ACCME mandates that we provide the disclosure and accreditation information to the attendee, at the time of the activity.  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create announcements?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5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074"/>
            <a:ext cx="8229600" cy="346920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In-Person – the announcement must be posted near the registration desk for all attendees to see. </a:t>
            </a:r>
          </a:p>
          <a:p>
            <a:pPr marL="118872" indent="0">
              <a:buNone/>
            </a:pPr>
            <a:endParaRPr lang="en-US" sz="3000" dirty="0" smtClean="0"/>
          </a:p>
          <a:p>
            <a:r>
              <a:rPr lang="en-US" sz="3000" dirty="0" smtClean="0"/>
              <a:t>Virtual – the announcement can be emailed to attendees </a:t>
            </a:r>
            <a:r>
              <a:rPr lang="en-US" sz="3000" b="1" i="1" dirty="0" smtClean="0"/>
              <a:t>and</a:t>
            </a:r>
            <a:r>
              <a:rPr lang="en-US" sz="3000" dirty="0" smtClean="0"/>
              <a:t> included in introduction slides.  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In-Person versus Virtual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56" y="189667"/>
            <a:ext cx="8229600" cy="939546"/>
          </a:xfrm>
        </p:spPr>
        <p:txBody>
          <a:bodyPr/>
          <a:lstStyle/>
          <a:p>
            <a:pPr algn="ctr"/>
            <a:r>
              <a:rPr lang="en-US" dirty="0" smtClean="0"/>
              <a:t>Getting Approved – Step two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9487"/>
            <a:ext cx="8229600" cy="34692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/>
            <a:r>
              <a:rPr lang="en-US" dirty="0" smtClean="0"/>
              <a:t>CPL </a:t>
            </a:r>
            <a:r>
              <a:rPr lang="en-US" dirty="0"/>
              <a:t>Staff will review all documents and email the department with any questions.  If need be, a Zoom meeting will be setup to clarify any questions. 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Approvals are based on a first-come-first-served basis. Submit early!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CPL Staff will email the approval to the Education Planning Faculty and Coordinator; along with the number of credits awarded for their activity.</a:t>
            </a:r>
          </a:p>
          <a:p>
            <a:pPr lvl="1"/>
            <a:endParaRPr lang="en-US" dirty="0"/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261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56" y="189667"/>
            <a:ext cx="8229600" cy="939546"/>
          </a:xfrm>
        </p:spPr>
        <p:txBody>
          <a:bodyPr>
            <a:normAutofit/>
          </a:bodyPr>
          <a:lstStyle/>
          <a:p>
            <a:r>
              <a:rPr lang="en-US" dirty="0" smtClean="0"/>
              <a:t>Registration Links – Step three</a:t>
            </a:r>
            <a:endParaRPr lang="en-US" sz="1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056"/>
            <a:ext cx="8229600" cy="3469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CPL </a:t>
            </a:r>
            <a:r>
              <a:rPr lang="en-US" dirty="0"/>
              <a:t>Staff will email </a:t>
            </a:r>
            <a:r>
              <a:rPr lang="en-US" dirty="0" smtClean="0"/>
              <a:t>you the registration links, </a:t>
            </a:r>
            <a:r>
              <a:rPr lang="en-US" dirty="0"/>
              <a:t>which are in </a:t>
            </a:r>
            <a:r>
              <a:rPr lang="en-US" dirty="0" err="1"/>
              <a:t>Smartsheet</a:t>
            </a:r>
            <a:r>
              <a:rPr lang="en-US" dirty="0"/>
              <a:t>: </a:t>
            </a:r>
            <a:endParaRPr lang="en-US" dirty="0" smtClean="0"/>
          </a:p>
          <a:p>
            <a:endParaRPr lang="en-US" sz="1700" dirty="0"/>
          </a:p>
          <a:p>
            <a:r>
              <a:rPr lang="en-US" sz="3000" dirty="0" smtClean="0"/>
              <a:t>Sign-in </a:t>
            </a:r>
            <a:r>
              <a:rPr lang="en-US" sz="3000" dirty="0"/>
              <a:t>Sheet</a:t>
            </a:r>
          </a:p>
          <a:p>
            <a:r>
              <a:rPr lang="en-US" sz="3000" dirty="0"/>
              <a:t>Disclosure Form for Speakers</a:t>
            </a:r>
          </a:p>
          <a:p>
            <a:r>
              <a:rPr lang="en-US" sz="3000" dirty="0"/>
              <a:t>Upload Form</a:t>
            </a:r>
          </a:p>
          <a:p>
            <a:r>
              <a:rPr lang="en-US" sz="3000" dirty="0" smtClean="0"/>
              <a:t>Report </a:t>
            </a:r>
            <a:r>
              <a:rPr lang="en-US" sz="3000" dirty="0"/>
              <a:t>for Coordinator</a:t>
            </a:r>
          </a:p>
          <a:p>
            <a:pPr lvl="1"/>
            <a:endParaRPr lang="en-US" dirty="0"/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7904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531" y="1165932"/>
            <a:ext cx="8229600" cy="3469207"/>
          </a:xfrm>
        </p:spPr>
        <p:txBody>
          <a:bodyPr>
            <a:normAutofit fontScale="92500" lnSpcReduction="10000"/>
          </a:bodyPr>
          <a:lstStyle/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tx2">
                    <a:lumMod val="50000"/>
                  </a:schemeClr>
                </a:solidFill>
              </a:rPr>
              <a:t>CPL accredits between 150 – 200 activities per year, so during this busy period, it can take some time to approve your application.  Please be patient. 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tx2">
                    <a:lumMod val="50000"/>
                  </a:schemeClr>
                </a:solidFill>
              </a:rPr>
              <a:t>For </a:t>
            </a:r>
            <a:r>
              <a:rPr lang="en-US" sz="2500" b="1" i="1" dirty="0" smtClean="0">
                <a:solidFill>
                  <a:schemeClr val="tx2">
                    <a:lumMod val="50000"/>
                  </a:schemeClr>
                </a:solidFill>
              </a:rPr>
              <a:t>courses</a:t>
            </a:r>
            <a:r>
              <a:rPr lang="en-US" sz="2500" dirty="0" smtClean="0">
                <a:solidFill>
                  <a:schemeClr val="tx2">
                    <a:lumMod val="50000"/>
                  </a:schemeClr>
                </a:solidFill>
              </a:rPr>
              <a:t>, applications are due 30 days prior to the activity.  A </a:t>
            </a:r>
            <a:r>
              <a:rPr lang="en-US" sz="2500" dirty="0">
                <a:solidFill>
                  <a:schemeClr val="tx2">
                    <a:lumMod val="50000"/>
                  </a:schemeClr>
                </a:solidFill>
              </a:rPr>
              <a:t>rush fee will be accessed if the following items are not received 30 days prior to the activity.</a:t>
            </a:r>
          </a:p>
          <a:p>
            <a:pPr marL="726948" lvl="2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</a:rPr>
              <a:t>1.  Application 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</a:rPr>
              <a:t>Form</a:t>
            </a:r>
          </a:p>
          <a:p>
            <a:pPr marL="726948" lvl="2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</a:rPr>
              <a:t>2.  Education 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</a:rPr>
              <a:t>Planning Form</a:t>
            </a:r>
          </a:p>
          <a:p>
            <a:pPr marL="726948" lvl="2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</a:rPr>
              <a:t>3.  Education 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</a:rPr>
              <a:t>Planning Faculty Disclosure Form</a:t>
            </a:r>
          </a:p>
          <a:p>
            <a:pPr marL="726948" lvl="2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</a:rPr>
              <a:t>4.  The 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</a:rPr>
              <a:t>Draft Agenda</a:t>
            </a:r>
            <a:endParaRPr lang="en-US" sz="21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The </a:t>
            </a:r>
            <a:r>
              <a:rPr lang="en-US" dirty="0"/>
              <a:t>application process is entered into our </a:t>
            </a:r>
            <a:r>
              <a:rPr lang="en-US" dirty="0" err="1"/>
              <a:t>Smartsheet</a:t>
            </a:r>
            <a:r>
              <a:rPr lang="en-US" dirty="0"/>
              <a:t> system.  Training is available through our office for this submittal process, as well as the registration process.  </a:t>
            </a:r>
            <a:r>
              <a:rPr lang="en-US" dirty="0" smtClean="0"/>
              <a:t>Contact us at 505.272.3942 or email us at</a:t>
            </a:r>
          </a:p>
          <a:p>
            <a:pPr marL="118872" indent="0">
              <a:buNone/>
            </a:pPr>
            <a:r>
              <a:rPr lang="en-US" dirty="0" smtClean="0">
                <a:hlinkClick r:id="rId2"/>
              </a:rPr>
              <a:t>HSC-CPL@salud.unm.edu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905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Anytime you have questions about this process, please know that you can call one of the CPL Staff.  We are here to help and guide you through the process.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5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70"/>
            <a:ext cx="8229600" cy="939546"/>
          </a:xfrm>
        </p:spPr>
        <p:txBody>
          <a:bodyPr>
            <a:normAutofit fontScale="90000"/>
          </a:bodyPr>
          <a:lstStyle/>
          <a:p>
            <a:r>
              <a:rPr lang="en-US" spc="300" dirty="0">
                <a:latin typeface="Arial Black" panose="020B0A04020102020204" pitchFamily="34" charset="0"/>
                <a:ea typeface="Gotham" charset="0"/>
                <a:cs typeface="Gotham" charset="0"/>
              </a:rPr>
              <a:t>Regularly Scheduled Series (RSS) Team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0248" y="1273627"/>
            <a:ext cx="8327571" cy="323305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00" b="1" spc="300" dirty="0" smtClean="0">
                <a:latin typeface="Gotham" charset="0"/>
                <a:ea typeface="Gotham" charset="0"/>
                <a:cs typeface="Gotham" charset="0"/>
              </a:rPr>
              <a:t>      </a:t>
            </a:r>
          </a:p>
          <a:p>
            <a:pPr marL="0" defTabSz="889000">
              <a:lnSpc>
                <a:spcPct val="100000"/>
              </a:lnSpc>
              <a:tabLst>
                <a:tab pos="6905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Operation’s Specialist, Kathy Breckenridge</a:t>
            </a:r>
          </a:p>
          <a:p>
            <a:pPr marL="0" indent="0" defTabSz="889000">
              <a:lnSpc>
                <a:spcPct val="100000"/>
              </a:lnSpc>
              <a:buNone/>
              <a:tabLst>
                <a:tab pos="690563" algn="l"/>
              </a:tabLst>
            </a:pPr>
            <a:r>
              <a:rPr lang="en-US" dirty="0" smtClean="0"/>
              <a:t>	272-6707, </a:t>
            </a:r>
            <a:r>
              <a:rPr lang="en-US" dirty="0" smtClean="0">
                <a:hlinkClick r:id="rId2"/>
              </a:rPr>
              <a:t>Kbreckenridge@salud.unm.edu</a:t>
            </a:r>
            <a:endParaRPr lang="en-US" dirty="0"/>
          </a:p>
          <a:p>
            <a:pPr marL="0" defTabSz="889000">
              <a:lnSpc>
                <a:spcPct val="100000"/>
              </a:lnSpc>
              <a:tabLst>
                <a:tab pos="690563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0" defTabSz="889000">
              <a:lnSpc>
                <a:spcPct val="100000"/>
              </a:lnSpc>
              <a:tabLst>
                <a:tab pos="6905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Administrative Assistant III, Jennifer Harbaugh</a:t>
            </a:r>
          </a:p>
          <a:p>
            <a:pPr marL="0" indent="0" defTabSz="889000">
              <a:lnSpc>
                <a:spcPct val="100000"/>
              </a:lnSpc>
              <a:buNone/>
              <a:tabLst>
                <a:tab pos="690563" algn="l"/>
              </a:tabLst>
            </a:pPr>
            <a:r>
              <a:rPr lang="en-US" dirty="0" smtClean="0"/>
              <a:t>	272-3942, </a:t>
            </a:r>
            <a:r>
              <a:rPr lang="en-US" dirty="0" smtClean="0">
                <a:hlinkClick r:id="rId3"/>
              </a:rPr>
              <a:t>Jharbaugh@salud.unm.edu</a:t>
            </a:r>
            <a:endParaRPr lang="en-US" dirty="0"/>
          </a:p>
          <a:p>
            <a:pPr marL="0" defTabSz="889000">
              <a:lnSpc>
                <a:spcPct val="100000"/>
              </a:lnSpc>
              <a:tabLst>
                <a:tab pos="690563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0" defTabSz="889000">
              <a:lnSpc>
                <a:spcPct val="100000"/>
              </a:lnSpc>
              <a:tabLst>
                <a:tab pos="6905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Grand Round Assistant, Alexandra (Alex) Hurst</a:t>
            </a:r>
          </a:p>
          <a:p>
            <a:pPr marL="0" indent="0" defTabSz="889000">
              <a:lnSpc>
                <a:spcPct val="100000"/>
              </a:lnSpc>
              <a:buNone/>
              <a:tabLst>
                <a:tab pos="690563" algn="l"/>
              </a:tabLst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/>
              <a:t>272-3942, </a:t>
            </a:r>
            <a:r>
              <a:rPr lang="en-US" dirty="0" smtClean="0">
                <a:hlinkClick r:id="rId4"/>
              </a:rPr>
              <a:t>HSC-CPL@salud.unm.edu</a:t>
            </a:r>
            <a:endParaRPr lang="en-US" dirty="0" smtClean="0"/>
          </a:p>
          <a:p>
            <a:pPr marL="0" indent="0" defTabSz="889000">
              <a:lnSpc>
                <a:spcPct val="100000"/>
              </a:lnSpc>
              <a:buNone/>
              <a:tabLst>
                <a:tab pos="690563" algn="l"/>
              </a:tabLst>
            </a:pPr>
            <a:endParaRPr lang="en-US" dirty="0"/>
          </a:p>
          <a:p>
            <a:pPr defTabSz="889000">
              <a:tabLst>
                <a:tab pos="690563" algn="l"/>
              </a:tabLst>
            </a:pPr>
            <a:r>
              <a:rPr lang="en-US" dirty="0"/>
              <a:t>General Email: </a:t>
            </a:r>
            <a:r>
              <a:rPr lang="en-US" dirty="0" smtClean="0">
                <a:hlinkClick r:id="rId4"/>
              </a:rPr>
              <a:t>HSC-CPL@salud.unm.edu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0" lvl="2">
              <a:lnSpc>
                <a:spcPct val="100000"/>
              </a:lnSpc>
              <a:spcBef>
                <a:spcPts val="1200"/>
              </a:spcBef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205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session will cover: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was this course created? </a:t>
            </a:r>
          </a:p>
          <a:p>
            <a:r>
              <a:rPr lang="en-US" dirty="0" smtClean="0"/>
              <a:t>Common Abbreviations</a:t>
            </a:r>
          </a:p>
          <a:p>
            <a:r>
              <a:rPr lang="en-US" dirty="0" smtClean="0"/>
              <a:t>Accreditation Timeline</a:t>
            </a:r>
          </a:p>
          <a:p>
            <a:r>
              <a:rPr lang="en-US" dirty="0"/>
              <a:t>The Application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Application Process Flowchart</a:t>
            </a:r>
          </a:p>
          <a:p>
            <a:endParaRPr lang="en-US" dirty="0"/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1426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was this course created?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4639"/>
            <a:ext cx="8229600" cy="34692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knowledgeable team works more efficiently.  </a:t>
            </a:r>
          </a:p>
          <a:p>
            <a:r>
              <a:rPr lang="en-US" dirty="0"/>
              <a:t>Gaps in knowledge have been found in some of our RSS Team Members. </a:t>
            </a:r>
          </a:p>
          <a:p>
            <a:r>
              <a:rPr lang="en-US" dirty="0" smtClean="0"/>
              <a:t>Deficiencies </a:t>
            </a:r>
            <a:r>
              <a:rPr lang="en-US" dirty="0"/>
              <a:t>were discovered by CPL Staff preparing for our 2020 reaccreditation process. </a:t>
            </a:r>
          </a:p>
          <a:p>
            <a:r>
              <a:rPr lang="en-US" dirty="0"/>
              <a:t>A resource for new coordinators.  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2408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5931"/>
            <a:ext cx="8229600" cy="3469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AF - Application Form</a:t>
            </a:r>
          </a:p>
          <a:p>
            <a:pPr marL="0" indent="0">
              <a:buNone/>
            </a:pPr>
            <a:r>
              <a:rPr lang="en-US" sz="2400" dirty="0"/>
              <a:t>EPF - Education Planning Form</a:t>
            </a:r>
          </a:p>
          <a:p>
            <a:pPr marL="0" indent="0">
              <a:buNone/>
            </a:pPr>
            <a:r>
              <a:rPr lang="en-US" sz="2400" dirty="0"/>
              <a:t>PF - Education Planning </a:t>
            </a:r>
            <a:r>
              <a:rPr lang="en-US" sz="2400" dirty="0" smtClean="0"/>
              <a:t>Faculty - Faculty in charge of activity</a:t>
            </a:r>
          </a:p>
          <a:p>
            <a:pPr marL="0" indent="0">
              <a:buNone/>
            </a:pPr>
            <a:r>
              <a:rPr lang="en-US" sz="2400" dirty="0" smtClean="0"/>
              <a:t>Coordinator/RSS Coordinator </a:t>
            </a:r>
            <a:r>
              <a:rPr lang="en-US" sz="2400" dirty="0"/>
              <a:t>- Individual assisting faculty with activity</a:t>
            </a:r>
          </a:p>
          <a:p>
            <a:pPr marL="0" indent="0">
              <a:buNone/>
            </a:pPr>
            <a:r>
              <a:rPr lang="en-US" sz="2400" dirty="0" smtClean="0"/>
              <a:t>CPL </a:t>
            </a:r>
            <a:r>
              <a:rPr lang="en-US" sz="2400" dirty="0"/>
              <a:t>- Office for Continuous Professional </a:t>
            </a:r>
            <a:r>
              <a:rPr lang="en-US" sz="2400" dirty="0" smtClean="0"/>
              <a:t>Learning</a:t>
            </a:r>
          </a:p>
          <a:p>
            <a:pPr marL="0" indent="0">
              <a:buNone/>
            </a:pPr>
            <a:r>
              <a:rPr lang="en-US" sz="2400" dirty="0" smtClean="0"/>
              <a:t>ACCME – Accreditation Council for Continuing Medical Education (our accrediting board)</a:t>
            </a:r>
            <a:endParaRPr lang="en-US" sz="2400" dirty="0"/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9992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Accreditation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170039"/>
            <a:ext cx="2679290" cy="3475405"/>
          </a:xfrm>
        </p:spPr>
        <p:txBody>
          <a:bodyPr anchor="t">
            <a:normAutofit/>
          </a:bodyPr>
          <a:lstStyle/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All dates are based on a calendar year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(January-December)</a:t>
            </a:r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These dates are for the 2021 Accreditation Cycle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926125"/>
              </p:ext>
            </p:extLst>
          </p:nvPr>
        </p:nvGraphicFramePr>
        <p:xfrm>
          <a:off x="2767965" y="1170039"/>
          <a:ext cx="5918835" cy="3230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1225">
                  <a:extLst>
                    <a:ext uri="{9D8B030D-6E8A-4147-A177-3AD203B41FA5}">
                      <a16:colId xmlns:a16="http://schemas.microsoft.com/office/drawing/2014/main" val="257090741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046523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793159987"/>
                    </a:ext>
                  </a:extLst>
                </a:gridCol>
                <a:gridCol w="892810">
                  <a:extLst>
                    <a:ext uri="{9D8B030D-6E8A-4147-A177-3AD203B41FA5}">
                      <a16:colId xmlns:a16="http://schemas.microsoft.com/office/drawing/2014/main" val="20618592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Department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1972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January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First Day of Accreditation Cycle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455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January 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Upload Evaluation Summary for July – December 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5263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February 26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(Last business day in Feb.)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Outcome Summary Due for July 2019-Dec. 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0411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July 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programs to upload Evaluation Summary for activities held January – June 2021.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1547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August 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CPL to send link for 2022 application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100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October 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2022 Application Form, Education Planning Form and Education Planning Faculty Disclosures are due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188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Oct. 11 -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 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Application Approval and Registration Links are emailed to Faculty and Coordinator (Sent First-Come First-Served Basis)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4284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Dec. 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Final date for 2021 registrations. 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6830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Dec. 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CPL to upload program data into ACCME’s database.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70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Application Flow Chart on the next slide is an overall picture of the entire application process.</a:t>
            </a:r>
          </a:p>
          <a:p>
            <a:r>
              <a:rPr lang="en-US" dirty="0" smtClean="0"/>
              <a:t>Some </a:t>
            </a:r>
            <a:r>
              <a:rPr lang="en-US" dirty="0"/>
              <a:t>of us are visual people, so this may be helpful to you.  </a:t>
            </a:r>
          </a:p>
        </p:txBody>
      </p:sp>
    </p:spTree>
    <p:extLst>
      <p:ext uri="{BB962C8B-B14F-4D97-AF65-F5344CB8AC3E}">
        <p14:creationId xmlns:p14="http://schemas.microsoft.com/office/powerpoint/2010/main" val="198026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5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DE64B6-78C1-4B71-9478-23F00CB86D51}" type="datetime1">
              <a:rPr lang="en-US" smtClean="0"/>
              <a:pPr/>
              <a:t>8/27/2021</a:t>
            </a:fld>
            <a:endParaRPr lang="en-US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77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Process - 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394"/>
            <a:ext cx="8229600" cy="30439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Many tasks are due prior to January 1st, which is the first day of the accreditation cycle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Late August – </a:t>
            </a:r>
            <a:r>
              <a:rPr lang="en-US" dirty="0" smtClean="0"/>
              <a:t>Application submittal deadline </a:t>
            </a:r>
            <a:r>
              <a:rPr lang="en-US" dirty="0"/>
              <a:t>and links emailed </a:t>
            </a:r>
            <a:r>
              <a:rPr lang="en-US" dirty="0" smtClean="0"/>
              <a:t>to </a:t>
            </a:r>
            <a:r>
              <a:rPr lang="en-US" dirty="0"/>
              <a:t>all Coordinator’s &amp; Planning </a:t>
            </a:r>
            <a:r>
              <a:rPr lang="en-US" dirty="0" smtClean="0"/>
              <a:t>Faculty</a:t>
            </a:r>
          </a:p>
          <a:p>
            <a:endParaRPr lang="en-US" dirty="0" smtClean="0"/>
          </a:p>
          <a:p>
            <a:r>
              <a:rPr lang="en-US" b="1" dirty="0" smtClean="0"/>
              <a:t>Early October </a:t>
            </a:r>
            <a:r>
              <a:rPr lang="en-US" dirty="0" smtClean="0"/>
              <a:t>- All documentation due back to CPL. </a:t>
            </a:r>
          </a:p>
          <a:p>
            <a:pPr lvl="1"/>
            <a:r>
              <a:rPr lang="en-US" dirty="0"/>
              <a:t>Application Form (AF) and </a:t>
            </a:r>
            <a:r>
              <a:rPr lang="en-US" dirty="0" smtClean="0"/>
              <a:t>documentation (see next slide)</a:t>
            </a:r>
            <a:endParaRPr lang="en-US" dirty="0"/>
          </a:p>
          <a:p>
            <a:pPr lvl="1"/>
            <a:r>
              <a:rPr lang="en-US" dirty="0"/>
              <a:t>Education Planning Form (EPF)</a:t>
            </a:r>
          </a:p>
          <a:p>
            <a:pPr lvl="1"/>
            <a:r>
              <a:rPr lang="en-US" dirty="0"/>
              <a:t>Education Planning Faculty Disclosure Form (PF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7070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57" y="1221039"/>
            <a:ext cx="8229600" cy="3469207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Announcement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Template</a:t>
            </a:r>
          </a:p>
          <a:p>
            <a:pPr lvl="2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Department Name</a:t>
            </a:r>
          </a:p>
          <a:p>
            <a:pPr lvl="2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Date and Time of Activity</a:t>
            </a:r>
          </a:p>
          <a:p>
            <a:pPr lvl="2"/>
            <a:r>
              <a:rPr lang="en-US" sz="19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Speakers </a:t>
            </a:r>
            <a:r>
              <a:rPr lang="en-US" sz="1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Name, Credentials &amp; </a:t>
            </a:r>
            <a:r>
              <a:rPr lang="en-US" sz="19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Presentation Title </a:t>
            </a:r>
          </a:p>
          <a:p>
            <a:pPr lvl="2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Learning Objectives</a:t>
            </a:r>
          </a:p>
          <a:p>
            <a:pPr lvl="2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Disclosure Statement</a:t>
            </a:r>
          </a:p>
          <a:p>
            <a:pPr lvl="2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Accreditation Statement</a:t>
            </a:r>
          </a:p>
          <a:p>
            <a:pPr lvl="1"/>
            <a:endParaRPr lang="en-US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Items uploaded with application - #1</a:t>
            </a:r>
            <a:endParaRPr lang="en-US" dirty="0">
              <a:latin typeface="+mj-lt"/>
            </a:endParaRPr>
          </a:p>
        </p:txBody>
      </p:sp>
      <p:sp>
        <p:nvSpPr>
          <p:cNvPr id="2" name="Bevel 1"/>
          <p:cNvSpPr/>
          <p:nvPr/>
        </p:nvSpPr>
        <p:spPr>
          <a:xfrm>
            <a:off x="6889065" y="2582181"/>
            <a:ext cx="1877287" cy="1483794"/>
          </a:xfrm>
          <a:prstGeom prst="beve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3252" y="2816246"/>
            <a:ext cx="1491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j-lt"/>
                <a:hlinkClick r:id="rId3"/>
              </a:rPr>
              <a:t>Click to see Sample Announcement in Coordinator Templates</a:t>
            </a:r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50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M Power Point Template">
  <a:themeElements>
    <a:clrScheme name="UNM Palette">
      <a:dk1>
        <a:srgbClr val="AA0530"/>
      </a:dk1>
      <a:lt1>
        <a:srgbClr val="FFFFFF"/>
      </a:lt1>
      <a:dk2>
        <a:srgbClr val="505150"/>
      </a:dk2>
      <a:lt2>
        <a:srgbClr val="999A98"/>
      </a:lt2>
      <a:accent1>
        <a:srgbClr val="AA0530"/>
      </a:accent1>
      <a:accent2>
        <a:srgbClr val="505150"/>
      </a:accent2>
      <a:accent3>
        <a:srgbClr val="E47623"/>
      </a:accent3>
      <a:accent4>
        <a:srgbClr val="EFA33C"/>
      </a:accent4>
      <a:accent5>
        <a:srgbClr val="530058"/>
      </a:accent5>
      <a:accent6>
        <a:srgbClr val="92B600"/>
      </a:accent6>
      <a:hlink>
        <a:srgbClr val="007384"/>
      </a:hlink>
      <a:folHlink>
        <a:srgbClr val="7C86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CAC Presentor Template" id="{68E4AB48-7BA7-8845-A71A-D06647240A67}" vid="{B8C9A811-BC50-1849-BCE1-00409D5C1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UNM Brand Template 3</Template>
  <TotalTime>362</TotalTime>
  <Words>895</Words>
  <Application>Microsoft Office PowerPoint</Application>
  <PresentationFormat>On-screen Show (16:9)</PresentationFormat>
  <Paragraphs>145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Gotham</vt:lpstr>
      <vt:lpstr>Times New Roman</vt:lpstr>
      <vt:lpstr>Wingdings</vt:lpstr>
      <vt:lpstr>Wingdings 2</vt:lpstr>
      <vt:lpstr>Wingdings 3</vt:lpstr>
      <vt:lpstr>UNM Power Point Template</vt:lpstr>
      <vt:lpstr>Coordinator Course</vt:lpstr>
      <vt:lpstr>This session will cover:</vt:lpstr>
      <vt:lpstr>Why was this course created? </vt:lpstr>
      <vt:lpstr>Common Abbreviations</vt:lpstr>
      <vt:lpstr>Accreditation Timeline</vt:lpstr>
      <vt:lpstr>Application Flow Chart</vt:lpstr>
      <vt:lpstr>PowerPoint Presentation</vt:lpstr>
      <vt:lpstr>Application Process - Step One</vt:lpstr>
      <vt:lpstr>Items uploaded with application - #1</vt:lpstr>
      <vt:lpstr>Items uploaded with application - #2</vt:lpstr>
      <vt:lpstr>Why do we create announcements?</vt:lpstr>
      <vt:lpstr>In-Person versus Virtual</vt:lpstr>
      <vt:lpstr>Getting Approved – Step two</vt:lpstr>
      <vt:lpstr>Registration Links – Step three</vt:lpstr>
      <vt:lpstr>Approvals</vt:lpstr>
      <vt:lpstr>Training</vt:lpstr>
      <vt:lpstr>Questions?</vt:lpstr>
      <vt:lpstr>Regularly Scheduled Series (RSS) Team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Ethan Gregory Rule</dc:creator>
  <cp:lastModifiedBy>Tisha J Aldredge</cp:lastModifiedBy>
  <cp:revision>59</cp:revision>
  <cp:lastPrinted>2016-02-15T22:48:54Z</cp:lastPrinted>
  <dcterms:created xsi:type="dcterms:W3CDTF">2017-06-20T14:33:50Z</dcterms:created>
  <dcterms:modified xsi:type="dcterms:W3CDTF">2021-08-27T07:19:24Z</dcterms:modified>
</cp:coreProperties>
</file>