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73" r:id="rId2"/>
    <p:sldId id="274" r:id="rId3"/>
    <p:sldId id="300" r:id="rId4"/>
    <p:sldId id="291" r:id="rId5"/>
    <p:sldId id="289" r:id="rId6"/>
    <p:sldId id="257" r:id="rId7"/>
    <p:sldId id="258" r:id="rId8"/>
    <p:sldId id="259" r:id="rId9"/>
    <p:sldId id="260" r:id="rId10"/>
    <p:sldId id="261" r:id="rId11"/>
    <p:sldId id="263" r:id="rId12"/>
    <p:sldId id="265" r:id="rId13"/>
    <p:sldId id="270" r:id="rId14"/>
    <p:sldId id="287" r:id="rId15"/>
    <p:sldId id="288" r:id="rId16"/>
    <p:sldId id="297" r:id="rId17"/>
    <p:sldId id="298" r:id="rId18"/>
    <p:sldId id="301" r:id="rId19"/>
    <p:sldId id="275" r:id="rId20"/>
    <p:sldId id="276" r:id="rId21"/>
    <p:sldId id="277" r:id="rId22"/>
    <p:sldId id="278" r:id="rId23"/>
    <p:sldId id="292" r:id="rId24"/>
    <p:sldId id="293" r:id="rId25"/>
    <p:sldId id="294" r:id="rId26"/>
    <p:sldId id="295" r:id="rId27"/>
    <p:sldId id="296" r:id="rId28"/>
    <p:sldId id="299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A28"/>
    <a:srgbClr val="C00000"/>
    <a:srgbClr val="57C288"/>
    <a:srgbClr val="008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8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9A645-A20E-46B3-B794-28184EE9EADB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5E9B9-B64E-497C-81CE-2A368FB9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3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3" y="42672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2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5" name="Picture 14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8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5" name="Picture 14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9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4" name="Picture 13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82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4" name="Picture 13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0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0" name="Picture 9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10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" y="305602"/>
            <a:ext cx="9128760" cy="990600"/>
          </a:xfrm>
        </p:spPr>
        <p:txBody>
          <a:bodyPr/>
          <a:lstStyle>
            <a:lvl1pPr algn="l">
              <a:defRPr b="1">
                <a:solidFill>
                  <a:srgbClr val="008C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6537325"/>
            <a:ext cx="381000" cy="320675"/>
          </a:xfr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6" name="Picture 15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" y="305602"/>
            <a:ext cx="9128760" cy="990600"/>
          </a:xfrm>
        </p:spPr>
        <p:txBody>
          <a:bodyPr/>
          <a:lstStyle>
            <a:lvl1pPr algn="l">
              <a:defRPr b="1">
                <a:solidFill>
                  <a:srgbClr val="008C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6537325"/>
            <a:ext cx="381000" cy="320675"/>
          </a:xfr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3200" smtClean="0"/>
            </a:lvl1pPr>
            <a:lvl2pPr>
              <a:defRPr lang="en-US" sz="2800" smtClean="0"/>
            </a:lvl2pPr>
            <a:lvl3pPr>
              <a:defRPr lang="en-US" sz="2400" smtClean="0"/>
            </a:lvl3pPr>
            <a:lvl4pPr>
              <a:defRPr lang="en-US" sz="2000" smtClean="0"/>
            </a:lvl4pPr>
            <a:lvl5pPr>
              <a:defRPr lang="en-US" sz="2000"/>
            </a:lvl5pPr>
          </a:lstStyle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Click to edit Master text styles</a:t>
            </a:r>
          </a:p>
          <a:p>
            <a:pPr marL="3429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42900" lvl="2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Third level</a:t>
            </a:r>
          </a:p>
          <a:p>
            <a:pPr marL="342900" lvl="3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Fourth level</a:t>
            </a:r>
          </a:p>
          <a:p>
            <a:pPr marL="342900" lvl="4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6" name="Picture 15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9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-1203" y="305602"/>
            <a:ext cx="9128760" cy="990600"/>
          </a:xfrm>
        </p:spPr>
        <p:txBody>
          <a:bodyPr/>
          <a:lstStyle>
            <a:lvl1pPr algn="l">
              <a:defRPr b="1">
                <a:solidFill>
                  <a:srgbClr val="008C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8763000" y="6537325"/>
            <a:ext cx="381000" cy="320675"/>
          </a:xfrm>
        </p:spPr>
        <p:txBody>
          <a:bodyPr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 userDrawn="1"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3200" smtClean="0"/>
            </a:lvl1pPr>
            <a:lvl2pPr>
              <a:defRPr lang="en-US" sz="2800" smtClean="0"/>
            </a:lvl2pPr>
            <a:lvl3pPr>
              <a:defRPr lang="en-US" sz="2400" smtClean="0"/>
            </a:lvl3pPr>
            <a:lvl4pPr>
              <a:defRPr lang="en-US" sz="2000" smtClean="0"/>
            </a:lvl4pPr>
            <a:lvl5pPr>
              <a:defRPr lang="en-US" sz="2000"/>
            </a:lvl5pPr>
          </a:lstStyle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Click to edit Master text styles</a:t>
            </a:r>
          </a:p>
          <a:p>
            <a:pPr marL="3429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42900" lvl="2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Third level</a:t>
            </a:r>
          </a:p>
          <a:p>
            <a:pPr marL="342900" lvl="3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Fourth level</a:t>
            </a:r>
          </a:p>
          <a:p>
            <a:pPr marL="342900" lvl="4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/>
              <a:t>Fifth level</a:t>
            </a:r>
          </a:p>
        </p:txBody>
      </p:sp>
      <p:pic>
        <p:nvPicPr>
          <p:cNvPr id="15" name="Picture 14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6" name="Picture 15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9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4" name="Picture 13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2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5" name="Picture 14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3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15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7" name="Picture 16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5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3" name="Picture 12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UNM-HSC2-knockout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2" name="Picture 11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3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63771"/>
            <a:ext cx="9144000" cy="7167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UNM-HSC2-knockoutwhite.eps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358214"/>
            <a:ext cx="923925" cy="327845"/>
          </a:xfrm>
          <a:prstGeom prst="rect">
            <a:avLst/>
          </a:prstGeom>
        </p:spPr>
      </p:pic>
      <p:pic>
        <p:nvPicPr>
          <p:cNvPr id="14" name="Picture 13" descr="UNM HS2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45" y="6290459"/>
            <a:ext cx="7239907" cy="4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b="1" kern="1200" smtClean="0">
          <a:solidFill>
            <a:srgbClr val="008C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/>
          <a:lstStyle/>
          <a:p>
            <a:r>
              <a:rPr lang="en-US" dirty="0"/>
              <a:t>UNM Faculty Survey </a:t>
            </a:r>
            <a:br>
              <a:rPr lang="en-US" dirty="0"/>
            </a:br>
            <a:r>
              <a:rPr lang="en-US" dirty="0"/>
              <a:t>for Research 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4664468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Richard S. Larson, MD, PhD, </a:t>
            </a:r>
          </a:p>
          <a:p>
            <a:r>
              <a:rPr lang="en-US" sz="2400" dirty="0"/>
              <a:t>Executive Vice Chancellor, Vice Chancellor for Research</a:t>
            </a:r>
          </a:p>
        </p:txBody>
      </p:sp>
      <p:pic>
        <p:nvPicPr>
          <p:cNvPr id="9" name="Picture 8" descr="UNM-HSC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67416"/>
            <a:ext cx="5054165" cy="17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9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2013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343447" y="2177537"/>
            <a:ext cx="114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542925" y="5073134"/>
            <a:ext cx="154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749548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388620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44182" y="3021091"/>
            <a:ext cx="1487715" cy="407909"/>
            <a:chOff x="577314" y="2958109"/>
            <a:chExt cx="1487715" cy="407909"/>
          </a:xfrm>
        </p:grpSpPr>
        <p:sp>
          <p:nvSpPr>
            <p:cNvPr id="25" name="TextBox 24"/>
            <p:cNvSpPr txBox="1"/>
            <p:nvPr/>
          </p:nvSpPr>
          <p:spPr>
            <a:xfrm>
              <a:off x="577314" y="2958109"/>
              <a:ext cx="133677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7314" y="3181352"/>
              <a:ext cx="148771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Junior Faculty Mentoring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23029" y="1430077"/>
            <a:ext cx="1410577" cy="403131"/>
            <a:chOff x="543234" y="1479596"/>
            <a:chExt cx="1410577" cy="403131"/>
          </a:xfrm>
        </p:grpSpPr>
        <p:sp>
          <p:nvSpPr>
            <p:cNvPr id="38" name="TextBox 37"/>
            <p:cNvSpPr txBox="1"/>
            <p:nvPr/>
          </p:nvSpPr>
          <p:spPr>
            <a:xfrm>
              <a:off x="550670" y="1479596"/>
              <a:ext cx="140314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3234" y="1698061"/>
              <a:ext cx="125380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Promotion Processes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23029" y="2000429"/>
            <a:ext cx="1702502" cy="976681"/>
            <a:chOff x="543234" y="1587866"/>
            <a:chExt cx="1702502" cy="976681"/>
          </a:xfrm>
        </p:grpSpPr>
        <p:sp>
          <p:nvSpPr>
            <p:cNvPr id="45" name="TextBox 44"/>
            <p:cNvSpPr txBox="1"/>
            <p:nvPr/>
          </p:nvSpPr>
          <p:spPr>
            <a:xfrm>
              <a:off x="543234" y="1587866"/>
              <a:ext cx="131914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8844" y="1837304"/>
              <a:ext cx="13201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Biohazard/Biosafety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670" y="1994879"/>
              <a:ext cx="78386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Animal Care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9631" y="2183105"/>
              <a:ext cx="116512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Conflicts of Interest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49631" y="2379881"/>
              <a:ext cx="169610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Human Research Protections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23029" y="3211968"/>
            <a:ext cx="928011" cy="589841"/>
            <a:chOff x="545654" y="1862339"/>
            <a:chExt cx="928011" cy="589841"/>
          </a:xfrm>
        </p:grpSpPr>
        <p:sp>
          <p:nvSpPr>
            <p:cNvPr id="52" name="TextBox 51"/>
            <p:cNvSpPr txBox="1"/>
            <p:nvPr/>
          </p:nvSpPr>
          <p:spPr>
            <a:xfrm>
              <a:off x="545654" y="1862339"/>
              <a:ext cx="92801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Fiscal Services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45654" y="2079371"/>
              <a:ext cx="61144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Preaward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2051" y="2267514"/>
              <a:ext cx="64177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Postaward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986324" y="840650"/>
            <a:ext cx="1351601" cy="555857"/>
            <a:chOff x="3295800" y="359821"/>
            <a:chExt cx="1351601" cy="555857"/>
          </a:xfrm>
        </p:grpSpPr>
        <p:sp>
          <p:nvSpPr>
            <p:cNvPr id="58" name="TextBox 57"/>
            <p:cNvSpPr txBox="1"/>
            <p:nvPr/>
          </p:nvSpPr>
          <p:spPr>
            <a:xfrm>
              <a:off x="3310625" y="359821"/>
              <a:ext cx="133677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311150" y="561735"/>
              <a:ext cx="109190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MD/PhD Program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295800" y="731012"/>
              <a:ext cx="34945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BSGP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35591" y="418596"/>
            <a:ext cx="5616447" cy="1874221"/>
            <a:chOff x="568722" y="428842"/>
            <a:chExt cx="5616447" cy="1874221"/>
          </a:xfrm>
        </p:grpSpPr>
        <p:sp>
          <p:nvSpPr>
            <p:cNvPr id="63" name="TextBox 62"/>
            <p:cNvSpPr txBox="1"/>
            <p:nvPr/>
          </p:nvSpPr>
          <p:spPr>
            <a:xfrm>
              <a:off x="575294" y="1270200"/>
              <a:ext cx="140314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185104" y="428842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200" dirty="0">
                <a:solidFill>
                  <a:srgbClr val="464646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5294" y="1530653"/>
              <a:ext cx="187711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Salaries offered to candidates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7314" y="1714065"/>
              <a:ext cx="90582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Protected Time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8722" y="1915200"/>
              <a:ext cx="164000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Admin &amp; Technical Support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7314" y="2118397"/>
              <a:ext cx="133062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HR &amp; Hiring Processes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999630" y="1872734"/>
            <a:ext cx="1376592" cy="988646"/>
            <a:chOff x="6668291" y="1814166"/>
            <a:chExt cx="1376592" cy="988646"/>
          </a:xfrm>
        </p:grpSpPr>
        <p:sp>
          <p:nvSpPr>
            <p:cNvPr id="13" name="TextBox 12"/>
            <p:cNvSpPr txBox="1"/>
            <p:nvPr/>
          </p:nvSpPr>
          <p:spPr>
            <a:xfrm>
              <a:off x="6668291" y="1814166"/>
              <a:ext cx="104342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Shared Facilities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72712" y="1998832"/>
              <a:ext cx="23724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ARF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80864" y="2142640"/>
              <a:ext cx="9852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Flow Cytometry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68291" y="2283732"/>
              <a:ext cx="68005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Microscopy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72442" y="2433480"/>
              <a:ext cx="76944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(CC)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672712" y="2618146"/>
              <a:ext cx="13721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(CTSC/GCRC)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075426" y="4095483"/>
            <a:ext cx="104342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75426" y="4295130"/>
            <a:ext cx="119314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Electron Microscopy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75426" y="4463999"/>
            <a:ext cx="58669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Genomics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75426" y="4632868"/>
            <a:ext cx="8047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Human Tissue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711959" y="5109922"/>
            <a:ext cx="1336776" cy="400225"/>
            <a:chOff x="518735" y="3029931"/>
            <a:chExt cx="1336776" cy="400225"/>
          </a:xfrm>
        </p:grpSpPr>
        <p:sp>
          <p:nvSpPr>
            <p:cNvPr id="89" name="TextBox 88"/>
            <p:cNvSpPr txBox="1"/>
            <p:nvPr/>
          </p:nvSpPr>
          <p:spPr>
            <a:xfrm>
              <a:off x="518735" y="3029931"/>
              <a:ext cx="133677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87670" y="3245490"/>
              <a:ext cx="6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200" dirty="0">
                <a:solidFill>
                  <a:srgbClr val="464646"/>
                </a:solidFill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066470" y="667731"/>
            <a:ext cx="22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186997" y="571048"/>
            <a:ext cx="103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002741" y="3472375"/>
            <a:ext cx="84157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Bioinformatics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05327" y="3675716"/>
            <a:ext cx="152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Undergraduate Pipeline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29426" y="3010679"/>
            <a:ext cx="18122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Grants Management Training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42163" y="3429152"/>
            <a:ext cx="164365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Post-Doctoral Development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04438" y="2860239"/>
            <a:ext cx="1252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Clinical Trials Center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749865" y="4078657"/>
            <a:ext cx="138166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u="sng" dirty="0">
                <a:solidFill>
                  <a:srgbClr val="464646"/>
                </a:solidFill>
              </a:rPr>
              <a:t>IP/Commercialization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729426" y="1259954"/>
            <a:ext cx="164275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Marketing &amp; Licensing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75426" y="4817534"/>
            <a:ext cx="94897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Human Imaging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82792" y="5002200"/>
            <a:ext cx="121026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Animal Models (CC)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723029" y="1833208"/>
            <a:ext cx="19658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Promotion Processes on CE Track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738639" y="854256"/>
            <a:ext cx="138166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b="1" u="sng" dirty="0">
                <a:solidFill>
                  <a:srgbClr val="464646"/>
                </a:solidFill>
              </a:rPr>
              <a:t>IP/Commercialization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729426" y="1069700"/>
            <a:ext cx="85202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Patenting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991204" y="1349051"/>
            <a:ext cx="36708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MSCR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15968" y="3020199"/>
            <a:ext cx="68005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Microscopy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004168" y="3162751"/>
            <a:ext cx="58669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Genomics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013103" y="3320534"/>
            <a:ext cx="9842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Human Imaging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749865" y="4289944"/>
            <a:ext cx="118045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Seminar Series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072623" y="5165467"/>
            <a:ext cx="94897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Animal Imaging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80890" y="5344334"/>
            <a:ext cx="80631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Biocomputing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05783" y="1645675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CTSC Certificate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05965" y="1470304"/>
            <a:ext cx="64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UPN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0126" y="5279314"/>
            <a:ext cx="1534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Nursing PhD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8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99" grpId="0"/>
      <p:bldP spid="81" grpId="0"/>
      <p:bldP spid="84" grpId="0"/>
      <p:bldP spid="85" grpId="0"/>
      <p:bldP spid="86" grpId="0"/>
      <p:bldP spid="95" grpId="0"/>
      <p:bldP spid="96" grpId="0"/>
      <p:bldP spid="100" grpId="0"/>
      <p:bldP spid="103" grpId="0"/>
      <p:bldP spid="104" grpId="0"/>
      <p:bldP spid="106" grpId="0"/>
      <p:bldP spid="108" grpId="0"/>
      <p:bldP spid="109" grpId="0"/>
      <p:bldP spid="1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2014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83224" y="2070734"/>
            <a:ext cx="910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96653" y="5410465"/>
            <a:ext cx="1222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95589" y="802467"/>
            <a:ext cx="19211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510540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13089" y="577162"/>
            <a:ext cx="1783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400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19800" y="577162"/>
            <a:ext cx="876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400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810754"/>
            <a:ext cx="2573055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u="sng" dirty="0">
                <a:solidFill>
                  <a:schemeClr val="tx2">
                    <a:lumMod val="75000"/>
                  </a:schemeClr>
                </a:solidFill>
              </a:rPr>
              <a:t>Compliance Services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Biosafety Office 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Institutional Biosafety Committee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Office of Animal Care and Compliance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Institutional Animal Care and Use Committee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Conflicts of Interest Program/Committee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Radiation Control Committee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Grants Management Training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Human Research Protections Office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Human Research Review Committee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96010" y="1769240"/>
            <a:ext cx="20136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u="sng" dirty="0">
                <a:solidFill>
                  <a:schemeClr val="tx2">
                    <a:lumMod val="75000"/>
                  </a:schemeClr>
                </a:solidFill>
              </a:rPr>
              <a:t>Shared Facilities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Animal Resource Facility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Clinical Trials Center/CRU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Flow Cytometry/Drug Discovery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Microscopy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Genomics 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Biostatistics- Cancer Center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Biostatistics- CTSC 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Bioinformatics 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Animal Imaging Core 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Human Imaging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95634" y="3962400"/>
            <a:ext cx="2834684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u="sng" dirty="0">
                <a:solidFill>
                  <a:schemeClr val="tx2">
                    <a:lumMod val="75000"/>
                  </a:schemeClr>
                </a:solidFill>
              </a:rPr>
              <a:t>Fiscal Services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Fiscal services grant submission processes (Preaward)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Fiscal services billing &amp; postaward services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Clarity of Preaward policies &amp; procedures 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Timeliness of Preaward Services </a:t>
            </a:r>
          </a:p>
          <a:p>
            <a:endParaRPr lang="en-US" sz="11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6135" y="2900117"/>
            <a:ext cx="20592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u="sng" dirty="0">
                <a:solidFill>
                  <a:schemeClr val="tx2">
                    <a:lumMod val="75000"/>
                  </a:schemeClr>
                </a:solidFill>
              </a:rPr>
              <a:t>Intellectual Property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STC patenting processes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STC marketing and licensing processes</a:t>
            </a:r>
          </a:p>
          <a:p>
            <a:endParaRPr lang="en-US" sz="115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150" b="1" u="sng" dirty="0">
                <a:solidFill>
                  <a:schemeClr val="tx2">
                    <a:lumMod val="75000"/>
                  </a:schemeClr>
                </a:solidFill>
              </a:rPr>
              <a:t>Research Education and Training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MD/PhD Program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BSGP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MSCR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CTS Certificate Program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UPN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96010" y="802757"/>
            <a:ext cx="2834308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u="sng" dirty="0">
                <a:solidFill>
                  <a:schemeClr val="tx2">
                    <a:lumMod val="75000"/>
                  </a:schemeClr>
                </a:solidFill>
              </a:rPr>
              <a:t>Faculty and Staff Recruitment and Retention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Faculty promotion process on tenure track</a:t>
            </a:r>
          </a:p>
          <a:p>
            <a:r>
              <a:rPr lang="en-US" sz="1150" dirty="0">
                <a:solidFill>
                  <a:schemeClr val="tx2">
                    <a:lumMod val="75000"/>
                  </a:schemeClr>
                </a:solidFill>
              </a:rPr>
              <a:t>Faculty promotion process on clinician educator track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6286" y="845602"/>
            <a:ext cx="3077162" cy="2202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b="1" u="sng" dirty="0">
                <a:solidFill>
                  <a:schemeClr val="tx2">
                    <a:lumMod val="75000"/>
                  </a:scheme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Salaries offered to faculty candidates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Protected time offered to faculty candidates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Admin and technical support offered to faculty 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Human resources and hiring processes (staff)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Human resources and hiring processes (faculty)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200" b="1" u="sng" dirty="0">
                <a:solidFill>
                  <a:schemeClr val="tx2">
                    <a:lumMod val="75000"/>
                  </a:schemeClr>
                </a:solidFill>
              </a:rPr>
              <a:t>Research Education and Training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rgbClr val="FF0000"/>
                </a:solidFill>
              </a:rPr>
              <a:t>Post-Doctoral Development Program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Junior Faculty Mentoring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20852" y="515696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2">
                    <a:lumMod val="75000"/>
                  </a:schemeClr>
                </a:solidFill>
              </a:rPr>
              <a:t>Shared Facilities</a:t>
            </a:r>
          </a:p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Biocomputing (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</a:rPr>
              <a:t>Cheminformatics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4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2015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83224" y="2070734"/>
            <a:ext cx="910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96653" y="5405783"/>
            <a:ext cx="1222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05200" y="761493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497116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13089" y="606623"/>
            <a:ext cx="1783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400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19800" y="614247"/>
            <a:ext cx="876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400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85536" y="961001"/>
            <a:ext cx="5509608" cy="589699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tenure track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clinician educator track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Compliance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Biosafety Office (Biohazard Compliance)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Biosafety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Office of Animal Care Compliance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Animal Care and Use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Conflicts of Interest Program/Committee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Radiation Control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Grants Management Training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Protections Office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Review Committee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Orders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Census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Billing Software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COI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IRB Software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Fiscal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grant submission process (preaward)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Timeliness of Preaward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Clarity of Fiscal Services policies and procedures (pre &amp; post award)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billing and postaward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Resource Facility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Trials Center/Clinical Research Unit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Flow Cytometry/Drug Discovery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Genomics (KUGR)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Tissue Repository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CTSC (MRF)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Bioinformatics (CTSC: Data Warehouse mining, REDCap, participant recruitment, survey support)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Community Engagement Research Core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Translational Laboratory (T-Laboratory)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Laboratory – CTSC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patenting process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marketing and licensing processes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Research Education and Training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MD/PhD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Biomedical Sciences Graduate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Nursing PhD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Masters of Science in Clinical Research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Certificate Program – Clinical &amp; Translational Science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00B050"/>
                </a:solidFill>
              </a:rPr>
              <a:t>Post-Doctoral Development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Undergraduate Pipeline Program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HSLIC Support for Research 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Library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Information Technology (IT) Support 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CTSC Services overall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Weekly emails on grant opportunities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Pilot Awards Program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24" y="914400"/>
            <a:ext cx="3295088" cy="2136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0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1050" dirty="0">
                <a:solidFill>
                  <a:srgbClr val="464646">
                    <a:lumMod val="75000"/>
                  </a:srgbClr>
                </a:solidFill>
              </a:rPr>
              <a:t>Salaries offered to faculty candidates</a:t>
            </a:r>
          </a:p>
          <a:p>
            <a:pPr>
              <a:lnSpc>
                <a:spcPct val="115000"/>
              </a:lnSpc>
            </a:pPr>
            <a:r>
              <a:rPr lang="en-US" sz="1050" dirty="0">
                <a:solidFill>
                  <a:srgbClr val="464646">
                    <a:lumMod val="75000"/>
                  </a:srgbClr>
                </a:solidFill>
              </a:rPr>
              <a:t>Protected time offered to faculty candidates</a:t>
            </a:r>
          </a:p>
          <a:p>
            <a:pPr>
              <a:lnSpc>
                <a:spcPct val="115000"/>
              </a:lnSpc>
            </a:pPr>
            <a:r>
              <a:rPr lang="en-US" sz="1050" dirty="0">
                <a:solidFill>
                  <a:srgbClr val="464646">
                    <a:lumMod val="75000"/>
                  </a:srgbClr>
                </a:solidFill>
              </a:rPr>
              <a:t>Administrative and technical support offered to faculty candidates</a:t>
            </a:r>
          </a:p>
          <a:p>
            <a:pPr>
              <a:lnSpc>
                <a:spcPct val="115000"/>
              </a:lnSpc>
            </a:pPr>
            <a:r>
              <a:rPr lang="en-US" sz="1050" dirty="0">
                <a:solidFill>
                  <a:srgbClr val="464646">
                    <a:lumMod val="75000"/>
                  </a:srgbClr>
                </a:solidFill>
              </a:rPr>
              <a:t>Faculty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105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  <a:endParaRPr lang="en-US" sz="10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1050" dirty="0">
                <a:solidFill>
                  <a:srgbClr val="464646">
                    <a:lumMod val="75000"/>
                  </a:srgbClr>
                </a:solidFill>
              </a:rPr>
              <a:t>Topaz protocol management software</a:t>
            </a:r>
          </a:p>
          <a:p>
            <a:pPr>
              <a:lnSpc>
                <a:spcPct val="115000"/>
              </a:lnSpc>
            </a:pPr>
            <a:r>
              <a:rPr lang="en-US" sz="1050" b="1" u="sng" dirty="0">
                <a:solidFill>
                  <a:srgbClr val="464646">
                    <a:lumMod val="75000"/>
                  </a:srgbClr>
                </a:solidFill>
              </a:rPr>
              <a:t>Research Education and Training</a:t>
            </a:r>
          </a:p>
          <a:p>
            <a:pPr>
              <a:lnSpc>
                <a:spcPct val="115000"/>
              </a:lnSpc>
            </a:pPr>
            <a:r>
              <a:rPr lang="en-US" sz="1050" dirty="0">
                <a:solidFill>
                  <a:srgbClr val="464646">
                    <a:lumMod val="75000"/>
                  </a:srgbClr>
                </a:solidFill>
              </a:rPr>
              <a:t>Junior Faculty Mentoring</a:t>
            </a:r>
          </a:p>
          <a:p>
            <a:pPr>
              <a:lnSpc>
                <a:spcPct val="115000"/>
              </a:lnSpc>
            </a:pPr>
            <a:endParaRPr lang="en-US" sz="1050" b="1" u="sng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3648" y="5186432"/>
            <a:ext cx="2498940" cy="48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10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1100" dirty="0">
                <a:solidFill>
                  <a:srgbClr val="464646">
                    <a:lumMod val="75000"/>
                  </a:srgbClr>
                </a:solidFill>
              </a:rPr>
              <a:t>VIVO Research Networking Tool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4987" y="5168734"/>
            <a:ext cx="3423514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rgbClr val="464646">
                    <a:lumMod val="75000"/>
                  </a:srgbClr>
                </a:solidFill>
              </a:rPr>
              <a:t>Biocomputing (Cheminformatics)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9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75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2016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83224" y="2070734"/>
            <a:ext cx="910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396653" y="5405783"/>
            <a:ext cx="1222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761493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497116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67088" y="606623"/>
            <a:ext cx="1783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400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142944" y="606623"/>
            <a:ext cx="876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400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1" y="822960"/>
            <a:ext cx="6528143" cy="4206240"/>
          </a:xfrm>
          <a:prstGeom prst="rect">
            <a:avLst/>
          </a:prstGeom>
          <a:noFill/>
        </p:spPr>
        <p:txBody>
          <a:bodyPr wrap="square" numCol="3" spcCol="365760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tenure track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clinician educator track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Compliance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Biosafety Office (Biohazard Compliance)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Biosafety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Office of Animal Care Compliance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Animal Care and Use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Conflicts of Interest Program/Committee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Radiation Control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Grants Management Training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Protections Office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Review Committee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endParaRPr lang="en-US" sz="900" dirty="0">
              <a:solidFill>
                <a:srgbClr val="00B050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Orders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Census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Billing Software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COI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ERA Grants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IRB Software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Fiscal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grant submission process (preaward)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Timeliness of Preaward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Clarity of Fiscal Services policies and procedures (pre &amp; post award)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billing and postaward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Resource Facility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Trials Center/Clinical Research Unit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Flow Cytometry/Drug Discovery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Electron 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Genomics (KUGR)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Tissue Repository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CTSC (MRF)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Bioinformatics (CTSC: Data Warehouse mining, REDCap, participant recruitment, survey support)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Models &amp; Imaging Core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Community Engagement Research Core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Translational Laboratory (T-Laboratory)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Laboratory – CTSC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patenting process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marketing and licensing processes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seminar series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HSLIC Support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Library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IT services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CTSC Services overall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Weekly emails on grant opportunities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Pilot Awards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Biodesign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Synergy Meetings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24" y="822960"/>
            <a:ext cx="1949576" cy="123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  <a:endParaRPr lang="en-US" sz="800" b="1" u="sng" dirty="0"/>
          </a:p>
          <a:p>
            <a:pPr>
              <a:lnSpc>
                <a:spcPct val="115000"/>
              </a:lnSpc>
            </a:pPr>
            <a:r>
              <a:rPr lang="en-US" sz="800" dirty="0"/>
              <a:t>Topaz Protocol Management Software</a:t>
            </a:r>
          </a:p>
          <a:p>
            <a:pPr>
              <a:lnSpc>
                <a:spcPct val="115000"/>
              </a:lnSpc>
            </a:pPr>
            <a:endParaRPr lang="en-US" sz="800" dirty="0"/>
          </a:p>
          <a:p>
            <a:pPr>
              <a:lnSpc>
                <a:spcPct val="115000"/>
              </a:lnSpc>
            </a:pPr>
            <a:r>
              <a:rPr lang="en-US" sz="800" b="1" u="sng" dirty="0"/>
              <a:t>Shared Facilities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Animal Imaging Core (BRaIN and COP)</a:t>
            </a:r>
          </a:p>
          <a:p>
            <a:pPr>
              <a:lnSpc>
                <a:spcPct val="115000"/>
              </a:lnSpc>
            </a:pPr>
            <a:endParaRPr lang="en-US" sz="800" dirty="0"/>
          </a:p>
          <a:p>
            <a:pPr>
              <a:lnSpc>
                <a:spcPct val="115000"/>
              </a:lnSpc>
            </a:pPr>
            <a:endParaRPr lang="en-US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412624" y="4991100"/>
            <a:ext cx="1892750" cy="543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VIVO Research Networking Tool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2624" y="1386603"/>
            <a:ext cx="1748238" cy="224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800" dirty="0">
                <a:solidFill>
                  <a:srgbClr val="C00000"/>
                </a:solidFill>
              </a:rPr>
              <a:t>Biocomputing (Cheminformatics)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1" y="3657093"/>
            <a:ext cx="1995037" cy="24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900" dirty="0">
                <a:solidFill>
                  <a:srgbClr val="00B050"/>
                </a:solidFill>
              </a:rPr>
              <a:t>Topaz Protocol Management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4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2017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75561" y="2086123"/>
            <a:ext cx="894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Important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82579" y="5421172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761493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497116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7567" y="49202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200" dirty="0">
                <a:solidFill>
                  <a:srgbClr val="C00000"/>
                </a:solidFill>
              </a:rPr>
              <a:t>Improvement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200" dirty="0">
                <a:solidFill>
                  <a:srgbClr val="C00000"/>
                </a:solidFill>
              </a:rPr>
              <a:t>Needed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10200" y="524116"/>
            <a:ext cx="14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200" dirty="0">
                <a:solidFill>
                  <a:srgbClr val="00B050"/>
                </a:solidFill>
              </a:rPr>
              <a:t>Satisfied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1" y="761493"/>
            <a:ext cx="6528143" cy="4339650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endParaRPr lang="en-US" sz="900" dirty="0">
              <a:solidFill>
                <a:srgbClr val="00B050"/>
              </a:solidFill>
            </a:endParaRPr>
          </a:p>
          <a:p>
            <a:pPr>
              <a:lnSpc>
                <a:spcPct val="115000"/>
              </a:lnSpc>
            </a:pPr>
            <a:endParaRPr lang="en-US" sz="900" dirty="0">
              <a:solidFill>
                <a:srgbClr val="00B050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tenure track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clinician educator track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Compliance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Biosafety Office (Biohazard Compliance)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Biosafety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Office of Animal Care Compliance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Animal Care and Use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Conflicts of Interest Program/Committee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Radiation Control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Grants Management Training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Protections Office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Review Committee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900" dirty="0"/>
              <a:t>Topaz Protocol Management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Orders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Census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Billing Software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COI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ERA Grants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IRB Software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Fiscal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grant submission process (preaward)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Timeliness of Preaward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Clarity of Fiscal Services policies and procedures (pre &amp; post award)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billing and postaward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Resource Facility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Trials Center/Clinical Research Unit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Flow Cytometry/Drug Discovery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Electron 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Genomics (KUGR)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Tissue Repository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Bioinformatics (CTSC: Data Warehouse mining, REDCap, participant recruitment, survey support)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Models &amp; Imaging Core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Imaging Core (BRaIN and COP)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Community Engagement Research Core – CTSC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Translational Laboratory (T-Laboratory)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Laboratory – CTSC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patenting process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seminar series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CTSC Services overall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Weekly emails on grant opportunities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Pilot Awards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Biodesign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Synergy Meetings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24" y="849453"/>
            <a:ext cx="1949576" cy="2799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Salaries offered to faculty candidates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Protected time offered to faculty candidates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Staff Human Resources and hiring process</a:t>
            </a: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FF0000"/>
                </a:solidFill>
              </a:rPr>
              <a:t>Biostatistics – CTSC (MRF)</a:t>
            </a: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FF0000"/>
                </a:solidFill>
              </a:rPr>
              <a:t>Science and Technology Center marketing and licensing processes</a:t>
            </a:r>
          </a:p>
          <a:p>
            <a:pPr>
              <a:lnSpc>
                <a:spcPct val="115000"/>
              </a:lnSpc>
            </a:pPr>
            <a:endParaRPr lang="en-US" sz="850" dirty="0"/>
          </a:p>
        </p:txBody>
      </p:sp>
      <p:sp>
        <p:nvSpPr>
          <p:cNvPr id="2" name="TextBox 1"/>
          <p:cNvSpPr txBox="1"/>
          <p:nvPr/>
        </p:nvSpPr>
        <p:spPr>
          <a:xfrm>
            <a:off x="412624" y="4991100"/>
            <a:ext cx="1892750" cy="543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VIVO Research Networking Tool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1" y="984744"/>
            <a:ext cx="1905000" cy="400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900" dirty="0">
                <a:solidFill>
                  <a:srgbClr val="00B050"/>
                </a:solidFill>
              </a:rPr>
              <a:t>Administrative and technical support offered to faculty candidates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76800" y="3100902"/>
            <a:ext cx="1800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B050"/>
                </a:solidFill>
              </a:rPr>
              <a:t>Biocomputing (Cheminformatics)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2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2018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75561" y="2086123"/>
            <a:ext cx="894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Important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82579" y="5421172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761493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497116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7567" y="49202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200" dirty="0">
                <a:solidFill>
                  <a:srgbClr val="C00000"/>
                </a:solidFill>
              </a:rPr>
              <a:t>Improvement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200" dirty="0">
                <a:solidFill>
                  <a:srgbClr val="C00000"/>
                </a:solidFill>
              </a:rPr>
              <a:t>Needed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10200" y="524116"/>
            <a:ext cx="14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200" dirty="0">
                <a:solidFill>
                  <a:srgbClr val="00B050"/>
                </a:solidFill>
              </a:rPr>
              <a:t>Satisfied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822960"/>
            <a:ext cx="6583680" cy="4114800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endParaRPr lang="en-US" sz="900" dirty="0">
              <a:solidFill>
                <a:srgbClr val="00B050"/>
              </a:solidFill>
            </a:endParaRPr>
          </a:p>
          <a:p>
            <a:pPr>
              <a:lnSpc>
                <a:spcPct val="115000"/>
              </a:lnSpc>
            </a:pPr>
            <a:endParaRPr lang="en-US" sz="900" dirty="0">
              <a:solidFill>
                <a:srgbClr val="00B050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tenure track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clinician educator track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Compliance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Biosafety Office (Biohazard Compliance)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Biosafety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Office of Animal Care Compliance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Animal Care and Use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Conflicts of Interest Program/Committee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Radiation Control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Grants Management Training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Protections Office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Review Committee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900" dirty="0"/>
              <a:t>Topaz Protocol Management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Orders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Census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Billing Software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COI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ERA Grants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IRB Software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Fiscal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grant submission process (preaward)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Timeliness of Preaward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Clarity of Fiscal Services policies and procedures (pre &amp; post award)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Fiscal Services billing and postaward services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Resource Facility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Trials Center/Clinical Research Unit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Flow Cytometry/Drug Discovery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Electron 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Genomics (KUGR)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Tissue Repository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Bioinformatics (CTSC: Data Warehouse mining, REDCap, participant recruitment, survey support)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Models &amp; Imaging Core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Imaging Core (BRaIN and COP)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Community Engagement Research Core – CTSC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Translational Laboratory (T-Laboratory)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Laboratory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Biostatistics – CTSC (MRF)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patenting process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seminar series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Science and Technology Center marketing and licensing processes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CTSC Services overall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Weekly emails on grant opportunities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Pilot Awards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Biodesign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Synergy Meetings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22" y="822960"/>
            <a:ext cx="2103120" cy="411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/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Salaries offered to faculty candidates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Protected time offered to faculty candidates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Faculty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Staff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FF0000"/>
                </a:solidFill>
              </a:rPr>
              <a:t>Administrative and technical support offered to faculty candidates</a:t>
            </a:r>
            <a:endParaRPr lang="en-US" sz="85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50" b="1" u="sng" dirty="0"/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Biostatistics – CTSC (MRF)</a:t>
            </a: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50" b="1" u="sng" dirty="0"/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Science and Technology Center marketing and licensing processes</a:t>
            </a: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FF0000"/>
                </a:solidFill>
              </a:rPr>
              <a:t>Topaz Protocol Management Software</a:t>
            </a:r>
            <a:endParaRPr lang="en-US" sz="85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endParaRPr lang="en-US" sz="850" dirty="0"/>
          </a:p>
        </p:txBody>
      </p:sp>
      <p:sp>
        <p:nvSpPr>
          <p:cNvPr id="2" name="TextBox 1"/>
          <p:cNvSpPr txBox="1"/>
          <p:nvPr/>
        </p:nvSpPr>
        <p:spPr>
          <a:xfrm>
            <a:off x="412622" y="4991099"/>
            <a:ext cx="210312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VIVO Research Networking Tool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1" y="984744"/>
            <a:ext cx="1905000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900" dirty="0"/>
              <a:t>Administrative and technical support offered to faculty candidates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3429000"/>
            <a:ext cx="1800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Biocomputing (Cheminformatics)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4991099"/>
            <a:ext cx="6583680" cy="109728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 lvl="0"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Electron 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Animal Imaging Core (BRaIN and COP)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Human Imaging – Core (MRN)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57C288"/>
                </a:solidFill>
              </a:rPr>
              <a:t>Biocomputing (Cheminformatics)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57C288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57C288"/>
                </a:solidFill>
              </a:rPr>
              <a:t>Biodesign Program</a:t>
            </a:r>
          </a:p>
        </p:txBody>
      </p:sp>
    </p:spTree>
    <p:extLst>
      <p:ext uri="{BB962C8B-B14F-4D97-AF65-F5344CB8AC3E}">
        <p14:creationId xmlns:p14="http://schemas.microsoft.com/office/powerpoint/2010/main" val="302102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2019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75561" y="2086123"/>
            <a:ext cx="894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Important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82579" y="5421172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761493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497116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7567" y="49202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200" dirty="0">
                <a:solidFill>
                  <a:srgbClr val="C00000"/>
                </a:solidFill>
              </a:rPr>
              <a:t>Improvement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200" dirty="0">
                <a:solidFill>
                  <a:srgbClr val="C00000"/>
                </a:solidFill>
              </a:rPr>
              <a:t>Needed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10200" y="524116"/>
            <a:ext cx="14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200" dirty="0">
                <a:solidFill>
                  <a:srgbClr val="00B050"/>
                </a:solidFill>
              </a:rPr>
              <a:t>Satisfied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22" y="822960"/>
            <a:ext cx="2103120" cy="203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/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Salaries offered to faculty candidates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Protected time offered to faculty candidates</a:t>
            </a:r>
          </a:p>
          <a:p>
            <a:pPr>
              <a:lnSpc>
                <a:spcPct val="115000"/>
              </a:lnSpc>
            </a:pPr>
            <a:r>
              <a:rPr lang="en-US" sz="900" dirty="0"/>
              <a:t>Administrative and technical support offered to faculty candidates</a:t>
            </a:r>
            <a:endParaRPr lang="en-US" sz="1000" dirty="0"/>
          </a:p>
          <a:p>
            <a:pPr>
              <a:lnSpc>
                <a:spcPct val="115000"/>
              </a:lnSpc>
            </a:pPr>
            <a:r>
              <a:rPr lang="en-US" sz="850" dirty="0"/>
              <a:t>Faculty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Staff Human Resources and hiring process</a:t>
            </a: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Topaz Protocol Management Software</a:t>
            </a: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FF0000"/>
                </a:solidFill>
              </a:rPr>
              <a:t>Topaz Animal Billing Software</a:t>
            </a:r>
          </a:p>
          <a:p>
            <a:pPr>
              <a:lnSpc>
                <a:spcPct val="115000"/>
              </a:lnSpc>
            </a:pPr>
            <a:endParaRPr lang="en-US" sz="850" dirty="0"/>
          </a:p>
        </p:txBody>
      </p:sp>
      <p:sp>
        <p:nvSpPr>
          <p:cNvPr id="2" name="TextBox 1"/>
          <p:cNvSpPr txBox="1"/>
          <p:nvPr/>
        </p:nvSpPr>
        <p:spPr>
          <a:xfrm>
            <a:off x="412622" y="4991099"/>
            <a:ext cx="2103120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VIVO Research Networking Tool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822960"/>
            <a:ext cx="6583680" cy="4114800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tenure track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clinician educator track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Compliance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Biosafety Office (Biohazard Compliance)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Biosafety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Office of Animal Care Compliance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Animal Care and Use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Conflicts of Interest Program/Committee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Radiation Control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Grants Management Training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Protections Office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Review Committee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Orders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Census Software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COI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ERA Grants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IRB Software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Fiscal Services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Fiscal Services grant submission process (preaward)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Timeliness of Preaward Services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Clarity of Fiscal Services policies and procedures (pre &amp; post award)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Fiscal Services billing and postaward services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Resource Facility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Trials Center/Clinical Research Unit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Flow Cytometry/Drug Discovery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Electron 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Genomics (KUGR)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Tissue Repository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Biocomputing (Cheminformatics)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Cancer Center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Biostatistics – CTSC (MRF)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Bioinformatics (CTSC: Data Warehouse mining, REDCap, participant recruitment, survey support)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Models &amp; Imaging Core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Animal Imaging Core (BRaIN and COP)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Human Imaging – Core (MRN)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Community Engagement Research Core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Translational Laboratory (T-Laboratory)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Laboratory – CTSC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Biostatistics – CTSC (MRF)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patenting process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Science and Technology Center marketing and licensing processes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seminar series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CTSC Services overall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Weekly emails on grant opportunities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Pilot Awards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Biodesign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Synergy Meetings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3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2020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75561" y="2086123"/>
            <a:ext cx="894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Important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82579" y="5421172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761493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497116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7567" y="49202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200" dirty="0">
                <a:solidFill>
                  <a:srgbClr val="C00000"/>
                </a:solidFill>
              </a:rPr>
              <a:t>Improvement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200" dirty="0">
                <a:solidFill>
                  <a:srgbClr val="C00000"/>
                </a:solidFill>
              </a:rPr>
              <a:t>Needed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10200" y="524116"/>
            <a:ext cx="14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200" dirty="0">
                <a:solidFill>
                  <a:srgbClr val="00B050"/>
                </a:solidFill>
              </a:rPr>
              <a:t>Satisfied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22" y="822960"/>
            <a:ext cx="2103120" cy="189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/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Salaries offered to faculty candidates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Protected time offered to faculty candidates</a:t>
            </a:r>
          </a:p>
          <a:p>
            <a:pPr>
              <a:lnSpc>
                <a:spcPct val="115000"/>
              </a:lnSpc>
            </a:pPr>
            <a:r>
              <a:rPr lang="en-US" sz="900" dirty="0"/>
              <a:t>Administrative and technical support offered to faculty candidates</a:t>
            </a:r>
            <a:endParaRPr lang="en-US" sz="1000" dirty="0"/>
          </a:p>
          <a:p>
            <a:pPr>
              <a:lnSpc>
                <a:spcPct val="115000"/>
              </a:lnSpc>
            </a:pPr>
            <a:r>
              <a:rPr lang="en-US" sz="850" dirty="0"/>
              <a:t>Faculty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Staff Human Resources and hiring process</a:t>
            </a: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Topaz Protocol Management Software</a:t>
            </a:r>
            <a:endParaRPr lang="en-US" sz="850" dirty="0"/>
          </a:p>
          <a:p>
            <a:pPr>
              <a:lnSpc>
                <a:spcPct val="115000"/>
              </a:lnSpc>
            </a:pPr>
            <a:endParaRPr lang="en-US" sz="850" dirty="0"/>
          </a:p>
        </p:txBody>
      </p:sp>
      <p:sp>
        <p:nvSpPr>
          <p:cNvPr id="2" name="TextBox 1"/>
          <p:cNvSpPr txBox="1"/>
          <p:nvPr/>
        </p:nvSpPr>
        <p:spPr>
          <a:xfrm>
            <a:off x="412622" y="4991099"/>
            <a:ext cx="2103120" cy="543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VIVO Research Networking Tool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716780"/>
            <a:ext cx="6482537" cy="4215769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tenure track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Faculty promotion process on clinician educator track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Compliance Services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Biosafety Office (Biohazard Compliance)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Biosafety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Office of Animal Care Compliance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Institutional Animal Care and Use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Conflicts of Interest Program/Committee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Radiation Control Committee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Protections Office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Research Review Committee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Topaz Animal Orders Software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Topaz Animal Census Software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Click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COI Software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Grants Software (Click ERA)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Click IRB Software</a:t>
            </a:r>
          </a:p>
          <a:p>
            <a:pPr>
              <a:lnSpc>
                <a:spcPct val="115000"/>
              </a:lnSpc>
            </a:pP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Fiscal Services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Fiscal Services grant submission process (Preaward)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Fiscal Services Billing and Postaward Services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Clarity of Preaward Policies and Procedures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Timeliness of Preaward Services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Resource Facility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Trials Center/Clinical Research Unit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Flow Cytometry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Center for Molecular Discovery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Microscopy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Electron Microscopy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Genomics (KUGR)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Human Tissue Repository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Biocomputing (Cheminformatics)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Biostatistics –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Informatics - CTSC (REDCap; VIVO; Research Data Warehouse, Health Facts, IBM Marketscan data extraction)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Human Imaging – Core (MRN)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Community Engagement Research Core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Translational Laboratory (T-Laboratory) – CTSC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Clinical Laboratory – CTSC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UNM Rainforest Innovations patenting processes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UNM Rainforest Innovations marketing and licensing processes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Science and Technology Center seminar series</a:t>
            </a:r>
          </a:p>
          <a:p>
            <a:pPr>
              <a:lnSpc>
                <a:spcPct val="115000"/>
              </a:lnSpc>
            </a:pPr>
            <a:endParaRPr lang="en-US" sz="6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CTSC Services overall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Weekly emails on grant opportunities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Participant Recruitment Service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Pilot Awards Program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REDCap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Research Data Warehouse data extraction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Health Facts data extraction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Community engagement and outreach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Study coordination and project implementation for community research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Qualitative data collection/analysis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Transcription services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Spanish-language translation/interviewing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Synergy meetings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Trainings (Good Clinical Practice, FDA, REDCap, biostatistics)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KL2 Mentored Scholar Program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Clinical and Translational Investigators' Program Seminars (CTIPS)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5048382"/>
            <a:ext cx="2682637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Models &amp; Imaging Core - Cancer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Animal Imaging Core (BRaIN and COP)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Opioid-use Populations with Integration, Outreach, Informatics, and Drug Discovery (OPIOIDD) Core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99459" y="5012457"/>
            <a:ext cx="3308625" cy="69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50" dirty="0"/>
              <a:t>Studios consultation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Biodesign Program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Health Hackathon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12622" y="5438076"/>
            <a:ext cx="1433406" cy="233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FF0000"/>
                </a:solidFill>
              </a:rPr>
              <a:t>BioVenture Partnership Event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99459" y="5014981"/>
            <a:ext cx="1010213" cy="2427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57C288"/>
                </a:solidFill>
              </a:rPr>
              <a:t>Biodesign Program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3459" y="3352830"/>
            <a:ext cx="4572000" cy="2331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00B050"/>
                </a:solidFill>
              </a:rPr>
              <a:t>Topaz Animal Billing Software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2622" y="2450603"/>
            <a:ext cx="1502334" cy="233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dirty="0"/>
              <a:t>Topaz Animal Billing Software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0246" y="4308609"/>
            <a:ext cx="18665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 Biodesign Program</a:t>
            </a:r>
          </a:p>
        </p:txBody>
      </p:sp>
    </p:spTree>
    <p:extLst>
      <p:ext uri="{BB962C8B-B14F-4D97-AF65-F5344CB8AC3E}">
        <p14:creationId xmlns:p14="http://schemas.microsoft.com/office/powerpoint/2010/main" val="37411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uild="allAtOnce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Faculty Survey for Research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75561" y="2086123"/>
            <a:ext cx="894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Important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382579" y="5421172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761493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0337" y="497116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17567" y="49202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sz="1200" dirty="0">
                <a:solidFill>
                  <a:srgbClr val="C00000"/>
                </a:solidFill>
              </a:rPr>
              <a:t>Improvement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1200" dirty="0">
                <a:solidFill>
                  <a:srgbClr val="C00000"/>
                </a:solidFill>
              </a:rPr>
              <a:t>Needed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10200" y="524116"/>
            <a:ext cx="1486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1200" dirty="0">
                <a:solidFill>
                  <a:srgbClr val="00B050"/>
                </a:solidFill>
              </a:rPr>
              <a:t>Satisfied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2622" y="822960"/>
            <a:ext cx="21031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/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Salaries offered to faculty candidates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Protected time offered to faculty candidates</a:t>
            </a:r>
          </a:p>
          <a:p>
            <a:pPr>
              <a:lnSpc>
                <a:spcPct val="115000"/>
              </a:lnSpc>
            </a:pPr>
            <a:r>
              <a:rPr lang="en-US" sz="900" dirty="0"/>
              <a:t>Administrative and technical support offered to faculty candidates</a:t>
            </a:r>
            <a:endParaRPr lang="en-US" sz="1000" dirty="0"/>
          </a:p>
          <a:p>
            <a:pPr>
              <a:lnSpc>
                <a:spcPct val="115000"/>
              </a:lnSpc>
            </a:pPr>
            <a:r>
              <a:rPr lang="en-US" sz="850" dirty="0"/>
              <a:t>Faculty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850" dirty="0"/>
              <a:t>Staff Human Resources and hiring process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FF0000"/>
                </a:solidFill>
              </a:rPr>
              <a:t>Faculty promotion process on clinician educator track</a:t>
            </a:r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endParaRPr lang="en-US" sz="850" dirty="0"/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Topaz Protocol Management Software</a:t>
            </a:r>
            <a:endParaRPr lang="en-US" sz="850" dirty="0"/>
          </a:p>
          <a:p>
            <a:pPr>
              <a:lnSpc>
                <a:spcPct val="115000"/>
              </a:lnSpc>
            </a:pPr>
            <a:endParaRPr lang="en-US" sz="850" dirty="0"/>
          </a:p>
        </p:txBody>
      </p:sp>
      <p:sp>
        <p:nvSpPr>
          <p:cNvPr id="2" name="TextBox 1"/>
          <p:cNvSpPr txBox="1"/>
          <p:nvPr/>
        </p:nvSpPr>
        <p:spPr>
          <a:xfrm>
            <a:off x="412622" y="4991099"/>
            <a:ext cx="2103120" cy="834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</a:t>
            </a: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VIVO Research Networking Tool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FF0000"/>
                </a:solidFill>
              </a:rPr>
              <a:t>Participant Recruitment Services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716780"/>
            <a:ext cx="6482537" cy="4400820"/>
          </a:xfrm>
          <a:prstGeom prst="rect">
            <a:avLst/>
          </a:prstGeom>
          <a:noFill/>
        </p:spPr>
        <p:txBody>
          <a:bodyPr wrap="square" numCol="3" spcCol="182880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Faculty and Staff Recruitment and Retention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Faculty promotion process on tenure track</a:t>
            </a:r>
          </a:p>
          <a:p>
            <a:pPr>
              <a:lnSpc>
                <a:spcPct val="115000"/>
              </a:lnSpc>
            </a:pP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Compliance Services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Biosafety Office (Biohazard Compliance)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Institutional Biosafety Committee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Office of Animal Care Compliance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Institutional Animal Care and Use Committee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Conflicts of Interest Program/Committee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Radiation Control Committee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Human Research Protections Office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Human Research Review Committee</a:t>
            </a:r>
          </a:p>
          <a:p>
            <a:pPr>
              <a:lnSpc>
                <a:spcPct val="115000"/>
              </a:lnSpc>
            </a:pP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Topaz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00B050"/>
                </a:solidFill>
              </a:rPr>
              <a:t>Topaz Animal Orders Software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Topaz Animal Census Software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Click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Click COI Software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Click Grants Software (Click ERA)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Click IRB Software</a:t>
            </a:r>
          </a:p>
          <a:p>
            <a:pPr>
              <a:lnSpc>
                <a:spcPct val="115000"/>
              </a:lnSpc>
            </a:pP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Fiscal Services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Fiscal Services grant submission process (Preaward)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Fiscal Services Billing and Postaward Services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Clarity of Preaward Policies and Procedures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Timeliness of Preaward Services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Animal Resource Facility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Clinical Trials Center/Clinical Research Unit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Drug Discovery and Repurposing - CTSC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Flow Cytometry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Microscopy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Electron Microscopy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Genomics (KUGR)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Human Tissue Repository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Biocomputing (Cheminformatics)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Biostatistics – Cancer Center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Animal Models &amp; Imaging Core - Cancer Center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Animal Imaging Core (</a:t>
            </a:r>
            <a:r>
              <a:rPr lang="en-US" sz="800" dirty="0" err="1">
                <a:solidFill>
                  <a:srgbClr val="464646">
                    <a:lumMod val="75000"/>
                  </a:srgbClr>
                </a:solidFill>
              </a:rPr>
              <a:t>BRaIN</a:t>
            </a: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 and COP)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Informatics - CTSC (REDCap; VIVO; Research Data Warehouse, Health Facts, IBM Marketscan data extraction)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Human Imaging – Core (MRN)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Community Engagement Research Core – CTSC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Translational Laboratory (T-Laboratory) – CTSC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Clinical Laboratory – CTSC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00B050"/>
                </a:solidFill>
              </a:rPr>
              <a:t>Biostatistics, Epidemiology, Research Design - CTSC (MRF)</a:t>
            </a: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Intellectual Property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UNM Rainforest Innovations patenting processes</a:t>
            </a:r>
          </a:p>
          <a:p>
            <a:pPr>
              <a:lnSpc>
                <a:spcPct val="115000"/>
              </a:lnSpc>
            </a:pPr>
            <a:r>
              <a:rPr lang="en-US" sz="800" dirty="0"/>
              <a:t>UNM Rainforest Innovations marketing and licensing processes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Science and Technology Center seminar series</a:t>
            </a:r>
          </a:p>
          <a:p>
            <a:pPr>
              <a:lnSpc>
                <a:spcPct val="115000"/>
              </a:lnSpc>
            </a:pP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0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0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CTSC Services overall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Weekly emails on grant opportunities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Pilot Awards Program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REDCap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Research Data Warehouse data extraction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Health Facts data extraction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Community engagement and outreach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Study coordination and project implementation for community research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Qualitative data collection/analysis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Transcription services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Spanish-language translation/interviewing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Synergy meetings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Trainings (Good Clinical Practice, FDA, REDCap, biostatistics)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KL2 Mentored Scholar Program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464646">
                    <a:lumMod val="75000"/>
                  </a:srgbClr>
                </a:solidFill>
              </a:rPr>
              <a:t>Clinical and Translational Investigators' Program Seminars (CTIPS)</a:t>
            </a:r>
          </a:p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00B050"/>
                </a:solidFill>
              </a:rPr>
              <a:t>Recruitment services through community health network</a:t>
            </a: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0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1" y="5048382"/>
            <a:ext cx="2133600" cy="1586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Shared Facilities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Center for Molecular Discovery</a:t>
            </a:r>
            <a:endParaRPr lang="en-US" sz="850" b="1" u="sng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r>
              <a:rPr lang="en-US" sz="850" b="1" u="sng" dirty="0">
                <a:solidFill>
                  <a:srgbClr val="464646">
                    <a:lumMod val="75000"/>
                  </a:srgbClr>
                </a:solidFill>
              </a:rPr>
              <a:t>Clinical &amp; Translational Science Center</a:t>
            </a:r>
          </a:p>
          <a:p>
            <a:pPr>
              <a:lnSpc>
                <a:spcPct val="115000"/>
              </a:lnSpc>
            </a:pPr>
            <a:r>
              <a:rPr lang="en-US" sz="850" dirty="0">
                <a:solidFill>
                  <a:srgbClr val="464646">
                    <a:lumMod val="75000"/>
                  </a:srgbClr>
                </a:solidFill>
              </a:rPr>
              <a:t>Opioid-use Populations with Integration, Outreach, Informatics, and Drug Discovery (OPIOIDD) Core</a:t>
            </a: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  <a:p>
            <a:pPr>
              <a:lnSpc>
                <a:spcPct val="115000"/>
              </a:lnSpc>
            </a:pPr>
            <a:endParaRPr lang="en-US" sz="850" dirty="0">
              <a:solidFill>
                <a:srgbClr val="464646">
                  <a:lumMod val="75000"/>
                </a:srgb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0900" y="3071071"/>
            <a:ext cx="4572000" cy="2331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dirty="0"/>
              <a:t>Topaz Animal Billing Software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461E7C-4654-44C1-A548-835B5F60A817}"/>
              </a:ext>
            </a:extLst>
          </p:cNvPr>
          <p:cNvSpPr/>
          <p:nvPr/>
        </p:nvSpPr>
        <p:spPr>
          <a:xfrm>
            <a:off x="412622" y="2907735"/>
            <a:ext cx="1502334" cy="233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850" dirty="0"/>
              <a:t>Topaz Animal Billing Software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00D68-EE0C-4876-9CB3-D30629F749B1}"/>
              </a:ext>
            </a:extLst>
          </p:cNvPr>
          <p:cNvSpPr txBox="1"/>
          <p:nvPr/>
        </p:nvSpPr>
        <p:spPr>
          <a:xfrm>
            <a:off x="4681492" y="5055495"/>
            <a:ext cx="1752600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IBM </a:t>
            </a:r>
            <a:r>
              <a:rPr lang="en-US" sz="8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MarketScan</a:t>
            </a: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data extraction</a:t>
            </a:r>
          </a:p>
          <a:p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Studios consultation</a:t>
            </a:r>
          </a:p>
          <a:p>
            <a:r>
              <a:rPr lang="en-US" sz="8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Biodesign</a:t>
            </a:r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 </a:t>
            </a:r>
          </a:p>
          <a:p>
            <a:r>
              <a:rPr lang="en-US" sz="8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 Hackathon</a:t>
            </a:r>
          </a:p>
          <a:p>
            <a:r>
              <a:rPr lang="en-US" sz="850" dirty="0" err="1"/>
              <a:t>BioVenture</a:t>
            </a:r>
            <a:r>
              <a:rPr lang="en-US" sz="850" dirty="0"/>
              <a:t> Partnership Event</a:t>
            </a:r>
          </a:p>
          <a:p>
            <a:endParaRPr lang="en-US" sz="8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850" dirty="0"/>
          </a:p>
        </p:txBody>
      </p:sp>
    </p:spTree>
    <p:extLst>
      <p:ext uri="{BB962C8B-B14F-4D97-AF65-F5344CB8AC3E}">
        <p14:creationId xmlns:p14="http://schemas.microsoft.com/office/powerpoint/2010/main" val="368689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203" y="0"/>
            <a:ext cx="9128760" cy="822960"/>
          </a:xfrm>
        </p:spPr>
        <p:txBody>
          <a:bodyPr>
            <a:normAutofit fontScale="90000"/>
          </a:bodyPr>
          <a:lstStyle/>
          <a:p>
            <a:r>
              <a:rPr lang="en-US" dirty="0"/>
              <a:t>Top 10 Highest Ranked for Satisfaction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804762"/>
              </p:ext>
            </p:extLst>
          </p:nvPr>
        </p:nvGraphicFramePr>
        <p:xfrm>
          <a:off x="0" y="990596"/>
          <a:ext cx="9127557" cy="520778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340699">
                  <a:extLst>
                    <a:ext uri="{9D8B030D-6E8A-4147-A177-3AD203B41FA5}">
                      <a16:colId xmlns:a16="http://schemas.microsoft.com/office/drawing/2014/main" val="1557945266"/>
                    </a:ext>
                  </a:extLst>
                </a:gridCol>
                <a:gridCol w="786858">
                  <a:extLst>
                    <a:ext uri="{9D8B030D-6E8A-4147-A177-3AD203B41FA5}">
                      <a16:colId xmlns:a16="http://schemas.microsoft.com/office/drawing/2014/main" val="386307668"/>
                    </a:ext>
                  </a:extLst>
                </a:gridCol>
              </a:tblGrid>
              <a:tr h="5418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300" b="0" dirty="0"/>
                        <a:t>1. Human Research Protections Office: The Human Research Protections Office (HRPO) staff are professional in their interactions with investigators and their research staff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4.36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41929"/>
                  </a:ext>
                </a:extLst>
              </a:tr>
              <a:tr h="758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dirty="0"/>
                        <a:t>2.</a:t>
                      </a:r>
                      <a:r>
                        <a:rPr lang="en-US" sz="1300" baseline="0" dirty="0"/>
                        <a:t> </a:t>
                      </a:r>
                      <a:r>
                        <a:rPr lang="en-US" sz="1300" b="0" dirty="0"/>
                        <a:t>Human Research Protections Office: </a:t>
                      </a:r>
                      <a:r>
                        <a:rPr lang="en-US" sz="1300" baseline="0" dirty="0"/>
                        <a:t>Is effective in their federally mandated role of reviewing and monitoring research involving human subjects and ensuring that appropriate steps are taken to protect the rights and welfare of those subjects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4.19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382403"/>
                  </a:ext>
                </a:extLst>
              </a:tr>
              <a:tr h="541888">
                <a:tc>
                  <a:txBody>
                    <a:bodyPr/>
                    <a:lstStyle/>
                    <a:p>
                      <a:pPr marL="285750" indent="-285750" algn="l">
                        <a:buFont typeface="+mj-lt"/>
                        <a:buNone/>
                      </a:pPr>
                      <a:r>
                        <a:rPr lang="en-US" sz="1300" dirty="0"/>
                        <a:t>3. </a:t>
                      </a:r>
                      <a:r>
                        <a:rPr lang="en-US" sz="1300" b="0" dirty="0"/>
                        <a:t>Human Research Protections Office: The HSC Human Research Protections Office (HRPO) staff are knowledgeable about UNM policies and federal and state regulations related to human subjects protections. 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339995"/>
                  </a:ext>
                </a:extLst>
              </a:tr>
              <a:tr h="519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dirty="0"/>
                        <a:t>4. </a:t>
                      </a:r>
                      <a:r>
                        <a:rPr lang="en-US" sz="1300" b="0" dirty="0"/>
                        <a:t>Human Research Protections Office: When evaluating the research protocol, the Human Research Review Committee (HRRC) focuses on the consenting process in its entirety rather than only the consent document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4.16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398690"/>
                  </a:ext>
                </a:extLst>
              </a:tr>
              <a:tr h="4474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300" dirty="0"/>
                        <a:t>5. Human Research Protections Office: The Human Research Protections Office (HRPO) staff has helped me to better optimize informed consent for my subjects.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3.95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873014"/>
                  </a:ext>
                </a:extLst>
              </a:tr>
              <a:tr h="17345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dirty="0"/>
                        <a:t>6. Human Research Protections Office: The Human Research Protections Office (HRPO) staff has helped me better evaluate risks to my study subjects.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3.84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397928"/>
                  </a:ext>
                </a:extLst>
              </a:tr>
              <a:tr h="1719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300" dirty="0"/>
                        <a:t>7. </a:t>
                      </a:r>
                      <a:r>
                        <a:rPr lang="en-US" sz="1300" b="0" dirty="0"/>
                        <a:t>Shared Facilities: Animal Models &amp; Imaging Core - Cancer Center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3.77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063543"/>
                  </a:ext>
                </a:extLst>
              </a:tr>
              <a:tr h="447430">
                <a:tc>
                  <a:txBody>
                    <a:bodyPr/>
                    <a:lstStyle/>
                    <a:p>
                      <a:pPr marL="285750" indent="-285750">
                        <a:buFont typeface="+mj-lt"/>
                        <a:buNone/>
                      </a:pPr>
                      <a:r>
                        <a:rPr lang="en-US" sz="1300" dirty="0"/>
                        <a:t>8. Human Research Protections Office: My submissions are reviewed by the Human Research Review Committee (HRRC) in a timely fashion. 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3.71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77100"/>
                  </a:ext>
                </a:extLst>
              </a:tr>
              <a:tr h="44743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300" dirty="0"/>
                        <a:t>9. Shared Facilities: Flow Cytometry 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3.68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949904"/>
                  </a:ext>
                </a:extLst>
              </a:tr>
              <a:tr h="4474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300" dirty="0"/>
                        <a:t>10.  Shared Facilities: Animal Resource Committee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3.6</a:t>
                      </a:r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357649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Survey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4142" y="1143002"/>
            <a:ext cx="4566458" cy="2437766"/>
          </a:xfrm>
        </p:spPr>
        <p:txBody>
          <a:bodyPr>
            <a:noAutofit/>
          </a:bodyPr>
          <a:lstStyle/>
          <a:p>
            <a:r>
              <a:rPr lang="en-US" sz="2400" b="1" dirty="0"/>
              <a:t>Total Responses:          142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School of Medicine:                 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Pharmacy:              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Nursing:                   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Population Health: 	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HSLIC				6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3810000"/>
            <a:ext cx="4267200" cy="2057399"/>
          </a:xfrm>
        </p:spPr>
        <p:txBody>
          <a:bodyPr>
            <a:noAutofit/>
          </a:bodyPr>
          <a:lstStyle/>
          <a:p>
            <a:r>
              <a:rPr lang="en-US" sz="2400" b="1" dirty="0"/>
              <a:t>Faculty Track:</a:t>
            </a:r>
            <a:endParaRPr lang="en-US" sz="24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Flex			         1.4%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Clinical Educator                          28.9%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Research		       12.7%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Tenure Track/Tenured 	        50.7%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Other                                           6.3%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54734"/>
              </p:ext>
            </p:extLst>
          </p:nvPr>
        </p:nvGraphicFramePr>
        <p:xfrm>
          <a:off x="4343400" y="4038600"/>
          <a:ext cx="4648200" cy="174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110">
                  <a:extLst>
                    <a:ext uri="{9D8B030D-6E8A-4147-A177-3AD203B41FA5}">
                      <a16:colId xmlns:a16="http://schemas.microsoft.com/office/drawing/2014/main" val="1516357851"/>
                    </a:ext>
                  </a:extLst>
                </a:gridCol>
                <a:gridCol w="852170">
                  <a:extLst>
                    <a:ext uri="{9D8B030D-6E8A-4147-A177-3AD203B41FA5}">
                      <a16:colId xmlns:a16="http://schemas.microsoft.com/office/drawing/2014/main" val="3815713077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33339153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1855446736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853547314"/>
                    </a:ext>
                  </a:extLst>
                </a:gridCol>
              </a:tblGrid>
              <a:tr h="55288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Tenured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Clinician Educator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98408"/>
                  </a:ext>
                </a:extLst>
              </a:tr>
              <a:tr h="5584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358694"/>
                  </a:ext>
                </a:extLst>
              </a:tr>
              <a:tr h="6351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Associate/Full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931113"/>
                  </a:ext>
                </a:extLst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876800" y="1143001"/>
            <a:ext cx="4191000" cy="2438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Scales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u="sng" dirty="0"/>
              <a:t>Importance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/>
              <a:t>≥ 2.75 </a:t>
            </a:r>
            <a:r>
              <a:rPr lang="en-US" sz="2000" dirty="0">
                <a:solidFill>
                  <a:srgbClr val="00B050"/>
                </a:solidFill>
              </a:rPr>
              <a:t>"Important"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/>
              <a:t> </a:t>
            </a:r>
            <a:r>
              <a:rPr lang="en-US" sz="2000" b="1" u="sng" dirty="0"/>
              <a:t>Satisfaction/Agreement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/>
              <a:t>≥ 2.75 </a:t>
            </a:r>
            <a:r>
              <a:rPr lang="en-US" sz="2000" dirty="0">
                <a:solidFill>
                  <a:srgbClr val="00B050"/>
                </a:solidFill>
              </a:rPr>
              <a:t>“Satisfied"</a:t>
            </a:r>
          </a:p>
        </p:txBody>
      </p:sp>
    </p:spTree>
    <p:extLst>
      <p:ext uri="{BB962C8B-B14F-4D97-AF65-F5344CB8AC3E}">
        <p14:creationId xmlns:p14="http://schemas.microsoft.com/office/powerpoint/2010/main" val="323524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" y="-109115"/>
            <a:ext cx="9128760" cy="822960"/>
          </a:xfrm>
        </p:spPr>
        <p:txBody>
          <a:bodyPr>
            <a:normAutofit/>
          </a:bodyPr>
          <a:lstStyle/>
          <a:p>
            <a:r>
              <a:rPr lang="en-US" dirty="0"/>
              <a:t>Lowest Ranked for Satisfaction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215503"/>
              </p:ext>
            </p:extLst>
          </p:nvPr>
        </p:nvGraphicFramePr>
        <p:xfrm>
          <a:off x="0" y="632532"/>
          <a:ext cx="9127557" cy="553966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61158">
                  <a:extLst>
                    <a:ext uri="{9D8B030D-6E8A-4147-A177-3AD203B41FA5}">
                      <a16:colId xmlns:a16="http://schemas.microsoft.com/office/drawing/2014/main" val="3242527060"/>
                    </a:ext>
                  </a:extLst>
                </a:gridCol>
                <a:gridCol w="766399">
                  <a:extLst>
                    <a:ext uri="{9D8B030D-6E8A-4147-A177-3AD203B41FA5}">
                      <a16:colId xmlns:a16="http://schemas.microsoft.com/office/drawing/2014/main" val="1776777446"/>
                    </a:ext>
                  </a:extLst>
                </a:gridCol>
              </a:tblGrid>
              <a:tr h="540247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1. Clinical &amp; Translational Science Center: 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VIVO Research Networking Tool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2.36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430927"/>
                  </a:ext>
                </a:extLst>
              </a:tr>
              <a:tr h="540247"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 Topaz: Topaz Protocol Management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23587"/>
                  </a:ext>
                </a:extLst>
              </a:tr>
              <a:tr h="568350"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Faculty &amp; Staff Recruitment &amp; Retention: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Faculty human resources and hiring processes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774317"/>
                  </a:ext>
                </a:extLst>
              </a:tr>
              <a:tr h="945432"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Faculty &amp; Staff Recruitment &amp; Retention: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Staff human resources and hiring processes</a:t>
                      </a:r>
                    </a:p>
                    <a:p>
                      <a:pPr marL="234950" marR="0" lvl="0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162197"/>
                  </a:ext>
                </a:extLst>
              </a:tr>
              <a:tr h="716823">
                <a:tc>
                  <a:txBody>
                    <a:bodyPr/>
                    <a:lstStyle/>
                    <a:p>
                      <a:pPr marL="234950" indent="-234950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Faculty &amp; Staff Recruitment &amp; Retention: Salaries offered to faculty candidates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731999"/>
                  </a:ext>
                </a:extLst>
              </a:tr>
              <a:tr h="945432"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Faculty &amp; Staff Recruitment &amp; Retention: Administrative and technical support offered to faculty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570028"/>
                  </a:ext>
                </a:extLst>
              </a:tr>
              <a:tr h="742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Faculty &amp; Staff Recruitment &amp; Retention: Protected time offered to faculty candidates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140096"/>
                  </a:ext>
                </a:extLst>
              </a:tr>
              <a:tr h="540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8. Compliance Services: Grants Management Training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2.69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1053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7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963" y="563779"/>
            <a:ext cx="9128760" cy="822960"/>
          </a:xfrm>
        </p:spPr>
        <p:txBody>
          <a:bodyPr/>
          <a:lstStyle/>
          <a:p>
            <a:r>
              <a:rPr lang="en-US" dirty="0"/>
              <a:t>Top 10 Response Rate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987788"/>
              </p:ext>
            </p:extLst>
          </p:nvPr>
        </p:nvGraphicFramePr>
        <p:xfrm>
          <a:off x="-1203" y="1371600"/>
          <a:ext cx="9128760" cy="483329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7633532">
                  <a:extLst>
                    <a:ext uri="{9D8B030D-6E8A-4147-A177-3AD203B41FA5}">
                      <a16:colId xmlns:a16="http://schemas.microsoft.com/office/drawing/2014/main" val="767427290"/>
                    </a:ext>
                  </a:extLst>
                </a:gridCol>
                <a:gridCol w="1495228">
                  <a:extLst>
                    <a:ext uri="{9D8B030D-6E8A-4147-A177-3AD203B41FA5}">
                      <a16:colId xmlns:a16="http://schemas.microsoft.com/office/drawing/2014/main" val="3133997556"/>
                    </a:ext>
                  </a:extLst>
                </a:gridCol>
              </a:tblGrid>
              <a:tr h="419321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595079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r>
                        <a:rPr lang="en-US" dirty="0"/>
                        <a:t>1. Do you have, or have you had extramural funding in the last 3 years?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88707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  <a:r>
                        <a:rPr lang="en-US" baseline="0" dirty="0"/>
                        <a:t> During the past 24 months did you receive internal pilot funding?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31261"/>
                  </a:ext>
                </a:extLst>
              </a:tr>
              <a:tr h="607390">
                <a:tc>
                  <a:txBody>
                    <a:bodyPr/>
                    <a:lstStyle/>
                    <a:p>
                      <a:r>
                        <a:rPr lang="en-US" dirty="0"/>
                        <a:t>3. Which of the UNM HSC Research Signature Programs are aligned</a:t>
                      </a:r>
                      <a:r>
                        <a:rPr lang="en-US" baseline="0" dirty="0"/>
                        <a:t> with your research?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39565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</a:t>
                      </a:r>
                      <a:r>
                        <a:rPr lang="en-US" baseline="0" dirty="0"/>
                        <a:t> Salaries offered to faculty 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524075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5. Administrative and technical support offered to</a:t>
                      </a:r>
                      <a:r>
                        <a:rPr lang="en-US" baseline="0" dirty="0"/>
                        <a:t> faculty candidates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39537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r>
                        <a:rPr lang="en-US" dirty="0"/>
                        <a:t>6. Faculty Human Resources and hiring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76991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r>
                        <a:rPr lang="en-US" dirty="0"/>
                        <a:t>7. Protected time offered to faculty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010096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Faculty promotion process on tenure</a:t>
                      </a:r>
                      <a:r>
                        <a:rPr lang="en-US" baseline="0" dirty="0"/>
                        <a:t> track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119186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r>
                        <a:rPr lang="en-US" dirty="0"/>
                        <a:t>9. Faculty promotion</a:t>
                      </a:r>
                      <a:r>
                        <a:rPr lang="en-US" baseline="0" dirty="0"/>
                        <a:t> process on clinician educator 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568290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r>
                        <a:rPr lang="en-US" dirty="0"/>
                        <a:t>10. Staff human resources and hiring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7215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882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Faculty Survey for Research</a:t>
            </a:r>
          </a:p>
        </p:txBody>
      </p:sp>
    </p:spTree>
    <p:extLst>
      <p:ext uri="{BB962C8B-B14F-4D97-AF65-F5344CB8AC3E}">
        <p14:creationId xmlns:p14="http://schemas.microsoft.com/office/powerpoint/2010/main" val="147504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203" y="0"/>
            <a:ext cx="9128760" cy="822960"/>
          </a:xfrm>
        </p:spPr>
        <p:txBody>
          <a:bodyPr/>
          <a:lstStyle/>
          <a:p>
            <a:r>
              <a:rPr lang="en-US" dirty="0"/>
              <a:t>Bottom 10 Response Rate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487094"/>
              </p:ext>
            </p:extLst>
          </p:nvPr>
        </p:nvGraphicFramePr>
        <p:xfrm>
          <a:off x="-1203" y="685801"/>
          <a:ext cx="9145203" cy="55772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28375">
                  <a:extLst>
                    <a:ext uri="{9D8B030D-6E8A-4147-A177-3AD203B41FA5}">
                      <a16:colId xmlns:a16="http://schemas.microsoft.com/office/drawing/2014/main" val="2843024188"/>
                    </a:ext>
                  </a:extLst>
                </a:gridCol>
                <a:gridCol w="1316828">
                  <a:extLst>
                    <a:ext uri="{9D8B030D-6E8A-4147-A177-3AD203B41FA5}">
                      <a16:colId xmlns:a16="http://schemas.microsoft.com/office/drawing/2014/main" val="4157137315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6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457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dirty="0"/>
                        <a:t>Integrating Special Populations Resources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3354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    Translational Workforce Development Program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691681"/>
                  </a:ext>
                </a:extLst>
              </a:tr>
              <a:tr h="39839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/>
                        <a:t>3.    Community Engagement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60668"/>
                  </a:ext>
                </a:extLst>
              </a:tr>
              <a:tr h="668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4.     I have utilized the IRB-on-the-Go service provided by the Human Research Protections Office (HRPO)      and found it to be useful</a:t>
                      </a:r>
                      <a:r>
                        <a:rPr lang="en-US" sz="1400" baseline="0" dirty="0"/>
                        <a:t> in optimizing and facilitating my submission.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5631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5.     Over the past year, have you utilized any CTSC resources at HSC?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295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dirty="0"/>
                        <a:t>6.     Have you submitted an extramural grant based on preliminary data obtained from your pilot award?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896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7.  </a:t>
                      </a:r>
                      <a:r>
                        <a:rPr lang="en-US" sz="1400" baseline="0" dirty="0"/>
                        <a:t>   </a:t>
                      </a:r>
                      <a:r>
                        <a:rPr lang="en-US" sz="1400" dirty="0"/>
                        <a:t>From which pilot program did you receive funding?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828603"/>
                  </a:ext>
                </a:extLst>
              </a:tr>
              <a:tr h="572557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en-US" sz="1400" dirty="0"/>
                        <a:t>8.     The HRPO staff has helped me to better optimize informed consent for my subjects.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75262"/>
                  </a:ext>
                </a:extLst>
              </a:tr>
              <a:tr h="539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9.</a:t>
                      </a:r>
                      <a:r>
                        <a:rPr lang="en-US" sz="1400" baseline="0" dirty="0"/>
                        <a:t>     </a:t>
                      </a:r>
                      <a:r>
                        <a:rPr lang="en-US" sz="1400" dirty="0"/>
                        <a:t>The HRPO staff has helped me better evaluate risks to my study subjects.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52705"/>
                  </a:ext>
                </a:extLst>
              </a:tr>
              <a:tr h="578768">
                <a:tc>
                  <a:txBody>
                    <a:bodyPr/>
                    <a:lstStyle/>
                    <a:p>
                      <a:pPr marL="290513" marR="0" lvl="0" indent="-2905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10.   When evaluating the research protocol, the Human Research Review Committee (HRRC) focuses on the consenting process in its entirety rather than only the consent document.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09543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8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Faculty Survey for Research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79898" y="616803"/>
            <a:ext cx="7565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Improved Ratings</a:t>
            </a:r>
          </a:p>
          <a:p>
            <a:r>
              <a:rPr lang="en-US" sz="2400" dirty="0">
                <a:solidFill>
                  <a:schemeClr val="tx1"/>
                </a:solidFill>
              </a:rPr>
              <a:t>2020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→</a:t>
            </a:r>
            <a:r>
              <a:rPr lang="en-US" sz="2400" dirty="0">
                <a:solidFill>
                  <a:srgbClr val="00B050"/>
                </a:solidFill>
              </a:rPr>
              <a:t>2021</a:t>
            </a:r>
            <a:endParaRPr lang="en-US" sz="3600" dirty="0">
              <a:solidFill>
                <a:srgbClr val="00B05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01577"/>
              </p:ext>
            </p:extLst>
          </p:nvPr>
        </p:nvGraphicFramePr>
        <p:xfrm>
          <a:off x="0" y="1430384"/>
          <a:ext cx="9144000" cy="47418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82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36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8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Topaz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Topaz Animal Orders Software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Facilities</a:t>
                      </a:r>
                      <a:endParaRPr lang="en-US" sz="1800" b="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/>
                        <a:t>Biostatistics, Epidemiology, Research Design - CTSC (MRF)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Clinical &amp; Translational Science Center</a:t>
                      </a:r>
                      <a:endParaRPr lang="en-US" sz="1800" dirty="0"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/>
                        <a:t>Recruitment services through community health network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2.58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2.64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2.92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2.79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3.25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60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Facilities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Animal Models &amp; Imaging Core – Cancer Center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Animal Imaging Core (</a:t>
                      </a:r>
                      <a:r>
                        <a:rPr lang="en-US" sz="1800" b="0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</a:t>
                      </a:r>
                      <a:r>
                        <a:rPr lang="en-US" sz="1800" b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COP)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Less Important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Less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Important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Important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6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Faculty Survey for Research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79898" y="616803"/>
            <a:ext cx="7565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Declined Ratings</a:t>
            </a:r>
          </a:p>
          <a:p>
            <a:r>
              <a:rPr lang="en-US" sz="2400" dirty="0">
                <a:solidFill>
                  <a:schemeClr val="tx1"/>
                </a:solidFill>
              </a:rPr>
              <a:t>2020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→</a:t>
            </a:r>
            <a:r>
              <a:rPr lang="en-US" sz="2400" dirty="0">
                <a:solidFill>
                  <a:srgbClr val="FF0000"/>
                </a:solidFill>
              </a:rPr>
              <a:t>2021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28632"/>
              </p:ext>
            </p:extLst>
          </p:nvPr>
        </p:nvGraphicFramePr>
        <p:xfrm>
          <a:off x="0" y="1447800"/>
          <a:ext cx="9144000" cy="49565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82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75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="1" u="sng" dirty="0"/>
                        <a:t>Faculty and Staff Recruitment and Retention</a:t>
                      </a:r>
                      <a:endParaRPr lang="en-US" sz="1800" dirty="0"/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/>
                        <a:t>Faculty promotion process on clinician educator track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Clinical &amp; Translational Science Center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/>
                        <a:t>Participant Recruitment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2.88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2.74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2.69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Shared Facilities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aseline="0" dirty="0"/>
                        <a:t>Center for Molecular Discovery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8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Clinical &amp; Translational Science Center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baseline="0" dirty="0"/>
                        <a:t>Participant Recruitment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Important</a:t>
                      </a:r>
                    </a:p>
                    <a:p>
                      <a:pPr algn="ctr">
                        <a:spcAft>
                          <a:spcPts val="40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 Important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FF0000"/>
                          </a:solidFill>
                        </a:rPr>
                        <a:t>Not Important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3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Faculty Survey for Research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02596" y="609600"/>
            <a:ext cx="6138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Comparisons between SOM, COP, CON, COPH &amp; HSLIC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698480"/>
              </p:ext>
            </p:extLst>
          </p:nvPr>
        </p:nvGraphicFramePr>
        <p:xfrm>
          <a:off x="0" y="992251"/>
          <a:ext cx="9144000" cy="532286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565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899">
                  <a:extLst>
                    <a:ext uri="{9D8B030D-6E8A-4147-A177-3AD203B41FA5}">
                      <a16:colId xmlns:a16="http://schemas.microsoft.com/office/drawing/2014/main" val="3681237082"/>
                    </a:ext>
                  </a:extLst>
                </a:gridCol>
              </a:tblGrid>
              <a:tr h="336711">
                <a:tc>
                  <a:txBody>
                    <a:bodyPr/>
                    <a:lstStyle/>
                    <a:p>
                      <a:r>
                        <a:rPr lang="en-US" dirty="0"/>
                        <a:t>Survey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HSLIC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Salaries offered to faculty candidates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Improvement Needed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Improvement Needed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09A28"/>
                          </a:solidFill>
                          <a:effectLst/>
                        </a:rPr>
                        <a:t>Close</a:t>
                      </a:r>
                      <a:r>
                        <a:rPr lang="en-US" sz="1000" baseline="0" dirty="0">
                          <a:solidFill>
                            <a:srgbClr val="F09A28"/>
                          </a:solidFill>
                          <a:effectLst/>
                        </a:rPr>
                        <a:t> to Satisfied</a:t>
                      </a:r>
                      <a:endParaRPr lang="en-US" sz="1000" dirty="0">
                        <a:solidFill>
                          <a:srgbClr val="F09A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Improvement Needed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09A28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to Satisfied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Biosafety Office (Biohazard Compliance) – (Importance to you)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09A2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Important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Institutional Biosafety Committee 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09A2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Important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Office of Animal Care and Compliance 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Institutional Animal Care and Use Committee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 Human Research Protections Office (HRPO) staff has helped me to better optimize informed consent for my subjects  – (Satisfaction with current service)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The Human Research Protections Office (HRPO) staff has helped me better evaluate risks to my study subjects.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Topaz Animal Orders Software – (Importance to you)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Not Important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Topaz Animal Census Software – (Importance to you)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Not Important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Animal Resource Facility 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09A2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Important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Clinical Trials Center/Clinical Research Unit 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Flow/Cytometry/Drug Discovery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09A2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Important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8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Faculty Survey for Research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93524" y="1337746"/>
            <a:ext cx="27" cy="1237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1200" dirty="0">
              <a:solidFill>
                <a:srgbClr val="464646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9600" y="609600"/>
            <a:ext cx="7920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Comparisons between SOM, COP, CON, COPH &amp; HSLIC Continued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16236"/>
              </p:ext>
            </p:extLst>
          </p:nvPr>
        </p:nvGraphicFramePr>
        <p:xfrm>
          <a:off x="0" y="1009710"/>
          <a:ext cx="9143999" cy="513680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796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3472403311"/>
                    </a:ext>
                  </a:extLst>
                </a:gridCol>
              </a:tblGrid>
              <a:tr h="399591">
                <a:tc>
                  <a:txBody>
                    <a:bodyPr/>
                    <a:lstStyle/>
                    <a:p>
                      <a:r>
                        <a:rPr lang="en-US" dirty="0"/>
                        <a:t>Survey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HSLIC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Electron Microscopy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b="1" dirty="0">
                        <a:solidFill>
                          <a:srgbClr val="F09A28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Genomics (KUGR)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Human Tissue Repository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Animal Models &amp; Imaging Core – Cancer Center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Human Imaging Core (MRN)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3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Human Imaging Core (MRN)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Community Engagement Research Core – CTSC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b="1" dirty="0">
                        <a:solidFill>
                          <a:srgbClr val="F09A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Not Important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F09A28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09A2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Less 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Community Engagement Research Core – CTSC – (Satisfaction with current service)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Satisfied</a:t>
                      </a:r>
                      <a:endParaRPr lang="en-US" sz="1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Clinical Laboratory – CTSC – (Importance to you)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b="1" dirty="0">
                        <a:solidFill>
                          <a:srgbClr val="F09A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b="1" dirty="0">
                        <a:solidFill>
                          <a:srgbClr val="F09A28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0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UNM</a:t>
                      </a:r>
                      <a:r>
                        <a:rPr lang="en-US" sz="1000" baseline="0" dirty="0">
                          <a:effectLst/>
                        </a:rPr>
                        <a:t> Rainforest Innovations </a:t>
                      </a:r>
                      <a:r>
                        <a:rPr lang="en-US" sz="1000" dirty="0">
                          <a:effectLst/>
                        </a:rPr>
                        <a:t>patenting processes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9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UNM</a:t>
                      </a:r>
                      <a:r>
                        <a:rPr lang="en-US" sz="1000" baseline="0" dirty="0">
                          <a:effectLst/>
                        </a:rPr>
                        <a:t> Rainforest Innovations </a:t>
                      </a:r>
                      <a:r>
                        <a:rPr lang="en-US" sz="1000" dirty="0">
                          <a:effectLst/>
                        </a:rPr>
                        <a:t>marketing and licensing process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 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0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2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UNM</a:t>
                      </a:r>
                      <a:r>
                        <a:rPr lang="en-US" sz="1000" baseline="0" dirty="0">
                          <a:effectLst/>
                        </a:rPr>
                        <a:t> Rainforest Innovations </a:t>
                      </a:r>
                      <a:r>
                        <a:rPr lang="en-US" sz="1000" dirty="0">
                          <a:effectLst/>
                        </a:rPr>
                        <a:t>seminar series – (Importance to you)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09A28"/>
                          </a:solidFill>
                          <a:effectLst/>
                        </a:rPr>
                        <a:t>Less Important</a:t>
                      </a:r>
                      <a:endParaRPr lang="en-US" sz="1000" b="1" dirty="0">
                        <a:solidFill>
                          <a:srgbClr val="F09A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09A28"/>
                          </a:solidFill>
                          <a:effectLst/>
                        </a:rPr>
                        <a:t>Less Important</a:t>
                      </a:r>
                      <a:endParaRPr lang="en-US" sz="1000" b="1" dirty="0">
                        <a:solidFill>
                          <a:srgbClr val="F09A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09A28"/>
                          </a:solidFill>
                          <a:effectLst/>
                        </a:rPr>
                        <a:t>Less Important</a:t>
                      </a:r>
                      <a:endParaRPr lang="en-US" sz="1000" b="1" dirty="0">
                        <a:solidFill>
                          <a:srgbClr val="F09A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Important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Important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9A28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6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" y="688695"/>
            <a:ext cx="9128760" cy="990600"/>
          </a:xfrm>
        </p:spPr>
        <p:txBody>
          <a:bodyPr>
            <a:normAutofit/>
          </a:bodyPr>
          <a:lstStyle/>
          <a:p>
            <a:r>
              <a:rPr lang="en-US" sz="3200" dirty="0"/>
              <a:t>Questions with Satisfaction Scores of 1 ≥ 20%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367083"/>
              </p:ext>
            </p:extLst>
          </p:nvPr>
        </p:nvGraphicFramePr>
        <p:xfrm>
          <a:off x="-1203" y="1752599"/>
          <a:ext cx="9128759" cy="4419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32264">
                  <a:extLst>
                    <a:ext uri="{9D8B030D-6E8A-4147-A177-3AD203B41FA5}">
                      <a16:colId xmlns:a16="http://schemas.microsoft.com/office/drawing/2014/main" val="1128063563"/>
                    </a:ext>
                  </a:extLst>
                </a:gridCol>
                <a:gridCol w="1696495">
                  <a:extLst>
                    <a:ext uri="{9D8B030D-6E8A-4147-A177-3AD203B41FA5}">
                      <a16:colId xmlns:a16="http://schemas.microsoft.com/office/drawing/2014/main" val="2991419910"/>
                    </a:ext>
                  </a:extLst>
                </a:gridCol>
              </a:tblGrid>
              <a:tr h="750278">
                <a:tc>
                  <a:txBody>
                    <a:bodyPr/>
                    <a:lstStyle/>
                    <a:p>
                      <a:r>
                        <a:rPr lang="en-US" sz="18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Scored 1        by ≥20% of respondents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9520"/>
                  </a:ext>
                </a:extLst>
              </a:tr>
              <a:tr h="350520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/>
                        <a:t>Faculty human resources and hiring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20.51%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98028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27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Faculty Survey for Research</a:t>
            </a:r>
          </a:p>
        </p:txBody>
      </p:sp>
    </p:spTree>
    <p:extLst>
      <p:ext uri="{BB962C8B-B14F-4D97-AF65-F5344CB8AC3E}">
        <p14:creationId xmlns:p14="http://schemas.microsoft.com/office/powerpoint/2010/main" val="417519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9469" y="578218"/>
            <a:ext cx="9128760" cy="822960"/>
          </a:xfrm>
        </p:spPr>
        <p:txBody>
          <a:bodyPr>
            <a:normAutofit/>
          </a:bodyPr>
          <a:lstStyle/>
          <a:p>
            <a:r>
              <a:rPr lang="en-US" sz="4000" dirty="0"/>
              <a:t>COVID-19 Effects on Research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white"/>
                </a:solidFill>
              </a:rPr>
              <a:pPr/>
              <a:t>28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882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2021 </a:t>
            </a:r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Faculty Survey for Research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678397"/>
              </p:ext>
            </p:extLst>
          </p:nvPr>
        </p:nvGraphicFramePr>
        <p:xfrm>
          <a:off x="128954" y="1336572"/>
          <a:ext cx="8839201" cy="46362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45547">
                  <a:extLst>
                    <a:ext uri="{9D8B030D-6E8A-4147-A177-3AD203B41FA5}">
                      <a16:colId xmlns:a16="http://schemas.microsoft.com/office/drawing/2014/main" val="2369129903"/>
                    </a:ext>
                  </a:extLst>
                </a:gridCol>
                <a:gridCol w="1165608">
                  <a:extLst>
                    <a:ext uri="{9D8B030D-6E8A-4147-A177-3AD203B41FA5}">
                      <a16:colId xmlns:a16="http://schemas.microsoft.com/office/drawing/2014/main" val="2948884671"/>
                    </a:ext>
                  </a:extLst>
                </a:gridCol>
                <a:gridCol w="874208">
                  <a:extLst>
                    <a:ext uri="{9D8B030D-6E8A-4147-A177-3AD203B41FA5}">
                      <a16:colId xmlns:a16="http://schemas.microsoft.com/office/drawing/2014/main" val="1810967175"/>
                    </a:ext>
                  </a:extLst>
                </a:gridCol>
                <a:gridCol w="1157317">
                  <a:extLst>
                    <a:ext uri="{9D8B030D-6E8A-4147-A177-3AD203B41FA5}">
                      <a16:colId xmlns:a16="http://schemas.microsoft.com/office/drawing/2014/main" val="3740784830"/>
                    </a:ext>
                  </a:extLst>
                </a:gridCol>
                <a:gridCol w="1107566">
                  <a:extLst>
                    <a:ext uri="{9D8B030D-6E8A-4147-A177-3AD203B41FA5}">
                      <a16:colId xmlns:a16="http://schemas.microsoft.com/office/drawing/2014/main" val="2520568365"/>
                    </a:ext>
                  </a:extLst>
                </a:gridCol>
                <a:gridCol w="1250897">
                  <a:extLst>
                    <a:ext uri="{9D8B030D-6E8A-4147-A177-3AD203B41FA5}">
                      <a16:colId xmlns:a16="http://schemas.microsoft.com/office/drawing/2014/main" val="3362592392"/>
                    </a:ext>
                  </a:extLst>
                </a:gridCol>
                <a:gridCol w="1438058">
                  <a:extLst>
                    <a:ext uri="{9D8B030D-6E8A-4147-A177-3AD203B41FA5}">
                      <a16:colId xmlns:a16="http://schemas.microsoft.com/office/drawing/2014/main" val="3649755759"/>
                    </a:ext>
                  </a:extLst>
                </a:gridCol>
              </a:tblGrid>
              <a:tr h="6147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Survey Question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Strongly</a:t>
                      </a:r>
                      <a:r>
                        <a:rPr lang="en-US" sz="1200" baseline="0" dirty="0"/>
                        <a:t> Agree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Moderately Agree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Mildly</a:t>
                      </a:r>
                      <a:r>
                        <a:rPr lang="en-US" sz="1200" baseline="0" dirty="0"/>
                        <a:t> Agree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Mildly Disagree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Moderately Disagree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Strongly</a:t>
                      </a:r>
                      <a:r>
                        <a:rPr lang="en-US" sz="1200" baseline="0" dirty="0"/>
                        <a:t> Disagree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724333485"/>
                  </a:ext>
                </a:extLst>
              </a:tr>
              <a:tr h="856275">
                <a:tc>
                  <a:txBody>
                    <a:bodyPr/>
                    <a:lstStyle/>
                    <a:p>
                      <a:pPr algn="l"/>
                      <a:r>
                        <a:rPr lang="en-US" sz="1050" dirty="0"/>
                        <a:t>Working conditions associated with COVID-19 have hindered my research collaborations </a:t>
                      </a:r>
                      <a:r>
                        <a:rPr lang="en-US" sz="1050" u="sng" dirty="0"/>
                        <a:t>within</a:t>
                      </a:r>
                      <a:r>
                        <a:rPr lang="en-US" sz="1050" dirty="0"/>
                        <a:t> UNM.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891827"/>
                  </a:ext>
                </a:extLst>
              </a:tr>
              <a:tr h="856275">
                <a:tc>
                  <a:txBody>
                    <a:bodyPr/>
                    <a:lstStyle/>
                    <a:p>
                      <a:r>
                        <a:rPr lang="en-US" sz="1050" dirty="0"/>
                        <a:t>Working conditions associated with COVID-19 have hindered my research collaborations </a:t>
                      </a:r>
                      <a:r>
                        <a:rPr lang="en-US" sz="1050" u="sng" dirty="0"/>
                        <a:t>outside</a:t>
                      </a:r>
                      <a:r>
                        <a:rPr lang="en-US" sz="1050" dirty="0"/>
                        <a:t> UNM.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619337"/>
                  </a:ext>
                </a:extLst>
              </a:tr>
              <a:tr h="702584">
                <a:tc>
                  <a:txBody>
                    <a:bodyPr/>
                    <a:lstStyle/>
                    <a:p>
                      <a:r>
                        <a:rPr lang="en-US" sz="1050" dirty="0"/>
                        <a:t>My research productivity has improved since COVID-19</a:t>
                      </a:r>
                      <a:r>
                        <a:rPr lang="en-US" sz="1050" baseline="0" dirty="0"/>
                        <a:t> began.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5100"/>
                  </a:ext>
                </a:extLst>
              </a:tr>
              <a:tr h="750048">
                <a:tc>
                  <a:txBody>
                    <a:bodyPr/>
                    <a:lstStyle/>
                    <a:p>
                      <a:r>
                        <a:rPr lang="en-US" sz="1050" dirty="0"/>
                        <a:t>Most of my research requires face-to-face interaction with study participants.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6175667"/>
                  </a:ext>
                </a:extLst>
              </a:tr>
              <a:tr h="856275">
                <a:tc>
                  <a:txBody>
                    <a:bodyPr/>
                    <a:lstStyle/>
                    <a:p>
                      <a:r>
                        <a:rPr lang="en-US" sz="1050" dirty="0"/>
                        <a:t>Most of my research requires face-to-face</a:t>
                      </a:r>
                      <a:r>
                        <a:rPr lang="en-US" sz="1050" baseline="0" dirty="0"/>
                        <a:t> interaction with research team members.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4711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Survey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4142" y="1143002"/>
            <a:ext cx="4566458" cy="2437766"/>
          </a:xfrm>
        </p:spPr>
        <p:txBody>
          <a:bodyPr>
            <a:noAutofit/>
          </a:bodyPr>
          <a:lstStyle/>
          <a:p>
            <a:r>
              <a:rPr lang="en-US" sz="2400" b="1" dirty="0"/>
              <a:t>Total Responses:          208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School of Medicine:                 161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Pharmacy:              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Nursing:                  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Population Health: 	6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3810000"/>
            <a:ext cx="4267200" cy="2057399"/>
          </a:xfrm>
        </p:spPr>
        <p:txBody>
          <a:bodyPr>
            <a:noAutofit/>
          </a:bodyPr>
          <a:lstStyle/>
          <a:p>
            <a:r>
              <a:rPr lang="en-US" sz="2400" b="1" dirty="0"/>
              <a:t>Faculty Track:</a:t>
            </a:r>
            <a:endParaRPr lang="en-US" sz="2400" dirty="0"/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Flex			         5.3%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Clinical Educator                          29.8%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Research		       12.0%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Tenure Track/Tenured 	        48.1%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Other                                           10.3%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343400" y="4038600"/>
          <a:ext cx="4648200" cy="174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110">
                  <a:extLst>
                    <a:ext uri="{9D8B030D-6E8A-4147-A177-3AD203B41FA5}">
                      <a16:colId xmlns:a16="http://schemas.microsoft.com/office/drawing/2014/main" val="1516357851"/>
                    </a:ext>
                  </a:extLst>
                </a:gridCol>
                <a:gridCol w="852170">
                  <a:extLst>
                    <a:ext uri="{9D8B030D-6E8A-4147-A177-3AD203B41FA5}">
                      <a16:colId xmlns:a16="http://schemas.microsoft.com/office/drawing/2014/main" val="3815713077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33339153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1855446736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853547314"/>
                    </a:ext>
                  </a:extLst>
                </a:gridCol>
              </a:tblGrid>
              <a:tr h="55288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Tenured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Clinician Educator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98408"/>
                  </a:ext>
                </a:extLst>
              </a:tr>
              <a:tr h="5584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358694"/>
                  </a:ext>
                </a:extLst>
              </a:tr>
              <a:tr h="6351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Associate/Full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931113"/>
                  </a:ext>
                </a:extLst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876800" y="1143001"/>
            <a:ext cx="4191000" cy="2438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Scales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u="sng" dirty="0"/>
              <a:t>Importance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/>
              <a:t>≥ 2.75 </a:t>
            </a:r>
            <a:r>
              <a:rPr lang="en-US" sz="2000" dirty="0">
                <a:solidFill>
                  <a:srgbClr val="00B050"/>
                </a:solidFill>
              </a:rPr>
              <a:t>"Important"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/>
              <a:t> </a:t>
            </a:r>
            <a:r>
              <a:rPr lang="en-US" sz="2000" b="1" u="sng" dirty="0"/>
              <a:t>Satisfaction/Agreement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/>
              <a:t>≥ 2.75 </a:t>
            </a:r>
            <a:r>
              <a:rPr lang="en-US" sz="2000" dirty="0">
                <a:solidFill>
                  <a:srgbClr val="00B050"/>
                </a:solidFill>
              </a:rPr>
              <a:t>“Satisfied"</a:t>
            </a:r>
          </a:p>
        </p:txBody>
      </p:sp>
    </p:spTree>
    <p:extLst>
      <p:ext uri="{BB962C8B-B14F-4D97-AF65-F5344CB8AC3E}">
        <p14:creationId xmlns:p14="http://schemas.microsoft.com/office/powerpoint/2010/main" val="229091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Survey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4142" y="1143002"/>
            <a:ext cx="4566458" cy="2437766"/>
          </a:xfrm>
        </p:spPr>
        <p:txBody>
          <a:bodyPr>
            <a:noAutofit/>
          </a:bodyPr>
          <a:lstStyle/>
          <a:p>
            <a:r>
              <a:rPr lang="en-US" sz="2400" b="1" dirty="0"/>
              <a:t>Total Responses:          249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School of Medicine:                 191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Pharmacy:              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Nursing:                   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Population Health: 	6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3810000"/>
            <a:ext cx="4267200" cy="2057399"/>
          </a:xfrm>
        </p:spPr>
        <p:txBody>
          <a:bodyPr>
            <a:noAutofit/>
          </a:bodyPr>
          <a:lstStyle/>
          <a:p>
            <a:r>
              <a:rPr lang="en-US" sz="2400" b="1" dirty="0"/>
              <a:t>Faculty Track: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Flex			        1.6%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Clinical Educator                         47.0%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Research		        5.6%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Tenure Track/Tenured 	      36.6%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Other                                           9.2%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343400" y="4038600"/>
          <a:ext cx="4648200" cy="174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110">
                  <a:extLst>
                    <a:ext uri="{9D8B030D-6E8A-4147-A177-3AD203B41FA5}">
                      <a16:colId xmlns:a16="http://schemas.microsoft.com/office/drawing/2014/main" val="1516357851"/>
                    </a:ext>
                  </a:extLst>
                </a:gridCol>
                <a:gridCol w="852170">
                  <a:extLst>
                    <a:ext uri="{9D8B030D-6E8A-4147-A177-3AD203B41FA5}">
                      <a16:colId xmlns:a16="http://schemas.microsoft.com/office/drawing/2014/main" val="3815713077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33339153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1855446736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853547314"/>
                    </a:ext>
                  </a:extLst>
                </a:gridCol>
              </a:tblGrid>
              <a:tr h="55288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Tenured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Clinician Educator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98408"/>
                  </a:ext>
                </a:extLst>
              </a:tr>
              <a:tr h="5584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358694"/>
                  </a:ext>
                </a:extLst>
              </a:tr>
              <a:tr h="6351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Associate/Full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931113"/>
                  </a:ext>
                </a:extLst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876800" y="1143001"/>
            <a:ext cx="4191000" cy="2438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/>
              <a:t>Scales</a:t>
            </a:r>
            <a:endParaRPr lang="en-US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u="sng"/>
              <a:t>Importance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/>
              <a:t>≥ 2.75 </a:t>
            </a:r>
            <a:r>
              <a:rPr lang="en-US" sz="2000">
                <a:solidFill>
                  <a:srgbClr val="00B050"/>
                </a:solidFill>
              </a:rPr>
              <a:t>"Important"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/>
              <a:t> </a:t>
            </a:r>
            <a:r>
              <a:rPr lang="en-US" sz="2000" b="1" u="sng"/>
              <a:t>Satisfaction/Agreement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/>
              <a:t>≥ 2.75 </a:t>
            </a:r>
            <a:r>
              <a:rPr lang="en-US" sz="2000">
                <a:solidFill>
                  <a:srgbClr val="00B050"/>
                </a:solidFill>
              </a:rPr>
              <a:t>“Satisfied"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9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Survey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4142" y="1143002"/>
            <a:ext cx="4566458" cy="2437766"/>
          </a:xfrm>
        </p:spPr>
        <p:txBody>
          <a:bodyPr>
            <a:noAutofit/>
          </a:bodyPr>
          <a:lstStyle/>
          <a:p>
            <a:r>
              <a:rPr lang="en-US" sz="2400" b="1" dirty="0"/>
              <a:t>Total Responses:            368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School of Medicine:                 299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Pharmacy:                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Nursing:                   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8C99"/>
                </a:solidFill>
              </a:rPr>
              <a:t>College of Population Health: 	5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3810000"/>
            <a:ext cx="4267200" cy="2057399"/>
          </a:xfrm>
        </p:spPr>
        <p:txBody>
          <a:bodyPr>
            <a:noAutofit/>
          </a:bodyPr>
          <a:lstStyle/>
          <a:p>
            <a:r>
              <a:rPr lang="en-US" sz="2400" b="1" dirty="0"/>
              <a:t>Faculty Track: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Flex			        3.3%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Clinical Educator                         46.7%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Research		        6.8%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Tenure Track/Tenured 	      32.9%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8C99"/>
                </a:solidFill>
              </a:rPr>
              <a:t>Other                                         10.3%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52726"/>
              </p:ext>
            </p:extLst>
          </p:nvPr>
        </p:nvGraphicFramePr>
        <p:xfrm>
          <a:off x="4343400" y="4038600"/>
          <a:ext cx="4648200" cy="174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110">
                  <a:extLst>
                    <a:ext uri="{9D8B030D-6E8A-4147-A177-3AD203B41FA5}">
                      <a16:colId xmlns:a16="http://schemas.microsoft.com/office/drawing/2014/main" val="1516357851"/>
                    </a:ext>
                  </a:extLst>
                </a:gridCol>
                <a:gridCol w="852170">
                  <a:extLst>
                    <a:ext uri="{9D8B030D-6E8A-4147-A177-3AD203B41FA5}">
                      <a16:colId xmlns:a16="http://schemas.microsoft.com/office/drawing/2014/main" val="3815713077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33339153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1855446736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853547314"/>
                    </a:ext>
                  </a:extLst>
                </a:gridCol>
              </a:tblGrid>
              <a:tr h="55288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Tenured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Clinician Educator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98408"/>
                  </a:ext>
                </a:extLst>
              </a:tr>
              <a:tr h="5584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358694"/>
                  </a:ext>
                </a:extLst>
              </a:tr>
              <a:tr h="6351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Associate/Full 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931113"/>
                  </a:ext>
                </a:extLst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876800" y="1143001"/>
            <a:ext cx="4191000" cy="2438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/>
              <a:t>Scales</a:t>
            </a:r>
            <a:endParaRPr lang="en-US"/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u="sng"/>
              <a:t>Importance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/>
              <a:t>≥ 2.75 </a:t>
            </a:r>
            <a:r>
              <a:rPr lang="en-US" sz="2000">
                <a:solidFill>
                  <a:srgbClr val="00B050"/>
                </a:solidFill>
              </a:rPr>
              <a:t>"Important"</a:t>
            </a:r>
          </a:p>
          <a:p>
            <a:pPr marL="0" indent="0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/>
              <a:t> </a:t>
            </a:r>
            <a:r>
              <a:rPr lang="en-US" sz="2000" b="1" u="sng"/>
              <a:t>Satisfaction/Agreement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/>
              <a:t>≥ 2.75 </a:t>
            </a:r>
            <a:r>
              <a:rPr lang="en-US" sz="2000">
                <a:solidFill>
                  <a:srgbClr val="00B050"/>
                </a:solidFill>
              </a:rPr>
              <a:t>“Satisfied"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5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43447" y="2177537"/>
            <a:ext cx="114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542925" y="5073134"/>
            <a:ext cx="154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749548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388620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44183" y="2456899"/>
            <a:ext cx="1887633" cy="400110"/>
            <a:chOff x="577314" y="2362203"/>
            <a:chExt cx="1887633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577314" y="2362203"/>
              <a:ext cx="157556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7314" y="2577647"/>
              <a:ext cx="188763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Grants Management Training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4182" y="3021091"/>
            <a:ext cx="1764970" cy="716390"/>
            <a:chOff x="577314" y="2958109"/>
            <a:chExt cx="1764970" cy="716390"/>
          </a:xfrm>
        </p:grpSpPr>
        <p:sp>
          <p:nvSpPr>
            <p:cNvPr id="25" name="TextBox 24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7314" y="3155869"/>
              <a:ext cx="17649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Post-Doctoral Development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7314" y="3322851"/>
              <a:ext cx="15290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Undergraduate Pipeline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7314" y="3489833"/>
              <a:ext cx="158799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Junior Faculty Mentoring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4183" y="4086398"/>
            <a:ext cx="1728550" cy="400110"/>
            <a:chOff x="577314" y="2362203"/>
            <a:chExt cx="1728550" cy="400110"/>
          </a:xfrm>
        </p:grpSpPr>
        <p:sp>
          <p:nvSpPr>
            <p:cNvPr id="35" name="TextBox 34"/>
            <p:cNvSpPr txBox="1"/>
            <p:nvPr/>
          </p:nvSpPr>
          <p:spPr>
            <a:xfrm>
              <a:off x="577314" y="2362203"/>
              <a:ext cx="16275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IP/Commercialization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7314" y="2577647"/>
              <a:ext cx="17285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STC Marketing &amp; Licensing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57109" y="1246460"/>
            <a:ext cx="1745158" cy="373772"/>
            <a:chOff x="577314" y="1295979"/>
            <a:chExt cx="1745158" cy="373772"/>
          </a:xfrm>
        </p:grpSpPr>
        <p:sp>
          <p:nvSpPr>
            <p:cNvPr id="38" name="TextBox 37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7314" y="1485085"/>
              <a:ext cx="14071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Promotion Processes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57109" y="1708542"/>
            <a:ext cx="1891223" cy="848756"/>
            <a:chOff x="577314" y="1295979"/>
            <a:chExt cx="1891223" cy="848756"/>
          </a:xfrm>
        </p:grpSpPr>
        <p:sp>
          <p:nvSpPr>
            <p:cNvPr id="45" name="TextBox 44"/>
            <p:cNvSpPr txBox="1"/>
            <p:nvPr/>
          </p:nvSpPr>
          <p:spPr>
            <a:xfrm>
              <a:off x="577314" y="1295979"/>
              <a:ext cx="157556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7314" y="1485085"/>
              <a:ext cx="13201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Biohazard/Biosafety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7314" y="1643413"/>
              <a:ext cx="78386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Animal Care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7314" y="1801741"/>
              <a:ext cx="126534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Conflicts of Interest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7314" y="1960069"/>
              <a:ext cx="18912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Human Research Protections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54689" y="2645608"/>
            <a:ext cx="1121910" cy="532100"/>
            <a:chOff x="577314" y="1295979"/>
            <a:chExt cx="1121910" cy="532100"/>
          </a:xfrm>
        </p:grpSpPr>
        <p:sp>
          <p:nvSpPr>
            <p:cNvPr id="52" name="TextBox 51"/>
            <p:cNvSpPr txBox="1"/>
            <p:nvPr/>
          </p:nvSpPr>
          <p:spPr>
            <a:xfrm>
              <a:off x="577314" y="1295979"/>
              <a:ext cx="112191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Fiscal Services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7314" y="1485085"/>
              <a:ext cx="61144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Preaward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77314" y="1643413"/>
              <a:ext cx="67819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Postaward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57109" y="3266019"/>
            <a:ext cx="1563761" cy="549408"/>
            <a:chOff x="577314" y="2958109"/>
            <a:chExt cx="1563761" cy="549408"/>
          </a:xfrm>
        </p:grpSpPr>
        <p:sp>
          <p:nvSpPr>
            <p:cNvPr id="58" name="TextBox 57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7314" y="3155869"/>
              <a:ext cx="115140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MD/PhD Program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7314" y="3322851"/>
              <a:ext cx="36708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BSGP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44183" y="1285733"/>
            <a:ext cx="1954061" cy="1007084"/>
            <a:chOff x="577314" y="1295979"/>
            <a:chExt cx="1954061" cy="1007084"/>
          </a:xfrm>
        </p:grpSpPr>
        <p:sp>
          <p:nvSpPr>
            <p:cNvPr id="63" name="TextBox 62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7314" y="1485085"/>
              <a:ext cx="115089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Startup Packages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7314" y="1643413"/>
              <a:ext cx="19540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Salaries offered to candidates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7314" y="1801741"/>
              <a:ext cx="97501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Protected Time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7314" y="1960069"/>
              <a:ext cx="17537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Admin &amp; Technical Support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7314" y="2118397"/>
              <a:ext cx="145597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HR &amp; Hiring Processes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075426" y="1246460"/>
            <a:ext cx="1444050" cy="1224810"/>
            <a:chOff x="6743700" y="1237375"/>
            <a:chExt cx="1444050" cy="1224810"/>
          </a:xfrm>
        </p:grpSpPr>
        <p:sp>
          <p:nvSpPr>
            <p:cNvPr id="13" name="TextBox 12"/>
            <p:cNvSpPr txBox="1"/>
            <p:nvPr/>
          </p:nvSpPr>
          <p:spPr>
            <a:xfrm>
              <a:off x="6743700" y="1237375"/>
              <a:ext cx="125316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Shared Facilities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3700" y="1436381"/>
              <a:ext cx="2548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ARF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43700" y="1604609"/>
              <a:ext cx="131593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Clinical Trials Center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3700" y="1772837"/>
              <a:ext cx="9852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Flow Cytometry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43700" y="1941065"/>
              <a:ext cx="72936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Microscopy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43700" y="2109293"/>
              <a:ext cx="8383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(CC)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743700" y="2277519"/>
              <a:ext cx="14440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(CTSC/GCRC)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54689" y="4095483"/>
            <a:ext cx="1627561" cy="584776"/>
            <a:chOff x="4422963" y="4086398"/>
            <a:chExt cx="1627561" cy="584776"/>
          </a:xfrm>
        </p:grpSpPr>
        <p:sp>
          <p:nvSpPr>
            <p:cNvPr id="72" name="TextBox 71"/>
            <p:cNvSpPr txBox="1"/>
            <p:nvPr/>
          </p:nvSpPr>
          <p:spPr>
            <a:xfrm>
              <a:off x="4422963" y="4086398"/>
              <a:ext cx="16275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IP/Commercialization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422963" y="4301842"/>
              <a:ext cx="90293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STC Patenting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22963" y="4486508"/>
              <a:ext cx="127502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STC Seminar Series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075426" y="4095483"/>
            <a:ext cx="1300484" cy="1735265"/>
            <a:chOff x="6743700" y="4086398"/>
            <a:chExt cx="1300484" cy="1735265"/>
          </a:xfrm>
        </p:grpSpPr>
        <p:sp>
          <p:nvSpPr>
            <p:cNvPr id="77" name="TextBox 76"/>
            <p:cNvSpPr txBox="1"/>
            <p:nvPr/>
          </p:nvSpPr>
          <p:spPr>
            <a:xfrm>
              <a:off x="6743700" y="4086398"/>
              <a:ext cx="125316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Shared Facilities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743700" y="4286045"/>
              <a:ext cx="130048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Electron Microscopy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743700" y="4454914"/>
              <a:ext cx="64761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Genomics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43700" y="4623783"/>
              <a:ext cx="92974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Human Tissue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743700" y="4792652"/>
              <a:ext cx="89152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Biocomputing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43700" y="4961521"/>
              <a:ext cx="93583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Bioinformatics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743700" y="5130390"/>
              <a:ext cx="12647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Animal Models (CC)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43700" y="5299259"/>
              <a:ext cx="95699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Animal Models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743700" y="5468128"/>
              <a:ext cx="102592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Human Imaging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743700" y="5636997"/>
              <a:ext cx="87280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DNA Services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757895" y="4918846"/>
            <a:ext cx="1563761" cy="382426"/>
            <a:chOff x="577314" y="2958109"/>
            <a:chExt cx="1563761" cy="382426"/>
          </a:xfrm>
        </p:grpSpPr>
        <p:sp>
          <p:nvSpPr>
            <p:cNvPr id="89" name="TextBox 88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77314" y="3155869"/>
              <a:ext cx="39754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MSCR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066470" y="667731"/>
            <a:ext cx="22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203901" y="669590"/>
            <a:ext cx="103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2009 Faculty Survey for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43447" y="2177537"/>
            <a:ext cx="114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542925" y="5073134"/>
            <a:ext cx="154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749548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388620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44183" y="2456899"/>
            <a:ext cx="1887633" cy="400110"/>
            <a:chOff x="577314" y="2362203"/>
            <a:chExt cx="1887633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577314" y="2362203"/>
              <a:ext cx="157556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7314" y="2577647"/>
              <a:ext cx="188763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Grants Management Training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44182" y="3021091"/>
            <a:ext cx="156376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Education &amp; Training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4182" y="3218851"/>
            <a:ext cx="17649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Post-Doctoral Development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4182" y="3385833"/>
            <a:ext cx="152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Undergraduate Pipeline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4182" y="3552815"/>
            <a:ext cx="158799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Junior Faculty Mentoring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44183" y="4086398"/>
            <a:ext cx="1728550" cy="400110"/>
            <a:chOff x="577314" y="2362203"/>
            <a:chExt cx="1728550" cy="400110"/>
          </a:xfrm>
        </p:grpSpPr>
        <p:sp>
          <p:nvSpPr>
            <p:cNvPr id="35" name="TextBox 34"/>
            <p:cNvSpPr txBox="1"/>
            <p:nvPr/>
          </p:nvSpPr>
          <p:spPr>
            <a:xfrm>
              <a:off x="577314" y="2362203"/>
              <a:ext cx="16275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IP/Commercialization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7314" y="2577647"/>
              <a:ext cx="17285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STC Marketing &amp; Licensing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57109" y="1246460"/>
            <a:ext cx="1745158" cy="373772"/>
            <a:chOff x="577314" y="1295979"/>
            <a:chExt cx="1745158" cy="373772"/>
          </a:xfrm>
        </p:grpSpPr>
        <p:sp>
          <p:nvSpPr>
            <p:cNvPr id="38" name="TextBox 37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7314" y="1485085"/>
              <a:ext cx="14071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Promotion Processes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57109" y="1708542"/>
            <a:ext cx="1891223" cy="848756"/>
            <a:chOff x="577314" y="1295979"/>
            <a:chExt cx="1891223" cy="848756"/>
          </a:xfrm>
        </p:grpSpPr>
        <p:sp>
          <p:nvSpPr>
            <p:cNvPr id="45" name="TextBox 44"/>
            <p:cNvSpPr txBox="1"/>
            <p:nvPr/>
          </p:nvSpPr>
          <p:spPr>
            <a:xfrm>
              <a:off x="577314" y="1295979"/>
              <a:ext cx="157556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7314" y="1485085"/>
              <a:ext cx="13201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Biohazard/Biosafety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7314" y="1643413"/>
              <a:ext cx="78386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Animal Care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7314" y="1801741"/>
              <a:ext cx="126534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Conflicts of Interest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7314" y="1960069"/>
              <a:ext cx="18912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Human Research Protections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54689" y="2645608"/>
            <a:ext cx="1121910" cy="532100"/>
            <a:chOff x="577314" y="1295979"/>
            <a:chExt cx="1121910" cy="532100"/>
          </a:xfrm>
        </p:grpSpPr>
        <p:sp>
          <p:nvSpPr>
            <p:cNvPr id="52" name="TextBox 51"/>
            <p:cNvSpPr txBox="1"/>
            <p:nvPr/>
          </p:nvSpPr>
          <p:spPr>
            <a:xfrm>
              <a:off x="577314" y="1295979"/>
              <a:ext cx="112191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Fiscal Services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7314" y="1485085"/>
              <a:ext cx="61144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Preaward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77314" y="1643413"/>
              <a:ext cx="67819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Postaward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57109" y="3266019"/>
            <a:ext cx="1563761" cy="549408"/>
            <a:chOff x="577314" y="2958109"/>
            <a:chExt cx="1563761" cy="549408"/>
          </a:xfrm>
        </p:grpSpPr>
        <p:sp>
          <p:nvSpPr>
            <p:cNvPr id="58" name="TextBox 57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7314" y="3155869"/>
              <a:ext cx="115140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MD/PhD Program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7314" y="3322851"/>
              <a:ext cx="36708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BSGP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44183" y="1285733"/>
            <a:ext cx="1954061" cy="1007084"/>
            <a:chOff x="577314" y="1295979"/>
            <a:chExt cx="1954061" cy="1007084"/>
          </a:xfrm>
        </p:grpSpPr>
        <p:sp>
          <p:nvSpPr>
            <p:cNvPr id="63" name="TextBox 62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7314" y="1485085"/>
              <a:ext cx="115089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Startup Packages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7314" y="1643413"/>
              <a:ext cx="19540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Salaries offered to candidates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7314" y="1801741"/>
              <a:ext cx="97501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Protected Time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7314" y="1960069"/>
              <a:ext cx="17537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Admin &amp; Technical Support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7314" y="2118397"/>
              <a:ext cx="145597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HR &amp; Hiring Processes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075426" y="1246460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75426" y="1445466"/>
            <a:ext cx="25487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ARF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75426" y="1613694"/>
            <a:ext cx="13159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Clinical Trials Center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75426" y="1781922"/>
            <a:ext cx="9852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Flow Cytometry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75426" y="1950150"/>
            <a:ext cx="72936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Microscopy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75426" y="2118378"/>
            <a:ext cx="83837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>
                <a:solidFill>
                  <a:srgbClr val="464646"/>
                </a:solidFill>
              </a:rPr>
              <a:t>Biostats</a:t>
            </a:r>
            <a:r>
              <a:rPr lang="en-US" sz="1200" dirty="0">
                <a:solidFill>
                  <a:srgbClr val="464646"/>
                </a:solidFill>
              </a:rPr>
              <a:t> (CC)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075426" y="2286604"/>
            <a:ext cx="14440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>
                <a:solidFill>
                  <a:srgbClr val="464646"/>
                </a:solidFill>
              </a:rPr>
              <a:t>Biostats</a:t>
            </a:r>
            <a:r>
              <a:rPr lang="en-US" sz="1200" dirty="0">
                <a:solidFill>
                  <a:srgbClr val="464646"/>
                </a:solidFill>
              </a:rPr>
              <a:t> (CTSC/GCRC)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4754689" y="4095483"/>
            <a:ext cx="1627561" cy="584776"/>
            <a:chOff x="4422963" y="4086398"/>
            <a:chExt cx="1627561" cy="584776"/>
          </a:xfrm>
        </p:grpSpPr>
        <p:sp>
          <p:nvSpPr>
            <p:cNvPr id="72" name="TextBox 71"/>
            <p:cNvSpPr txBox="1"/>
            <p:nvPr/>
          </p:nvSpPr>
          <p:spPr>
            <a:xfrm>
              <a:off x="4422963" y="4086398"/>
              <a:ext cx="16275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IP/Commercialization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422963" y="4301842"/>
              <a:ext cx="90293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STC Patenting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22963" y="4486508"/>
              <a:ext cx="127502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STC Seminar Series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075426" y="4095483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75426" y="4295130"/>
            <a:ext cx="13004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Electron Microscopy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75426" y="4463999"/>
            <a:ext cx="64761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Genomics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75426" y="4632868"/>
            <a:ext cx="9297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Human Tissue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75426" y="4801737"/>
            <a:ext cx="89152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Biocomputing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075426" y="4970606"/>
            <a:ext cx="93583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Bioinformatics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75426" y="5139475"/>
            <a:ext cx="12647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Animal Models (CC)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75426" y="5308344"/>
            <a:ext cx="95699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Animal Models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75426" y="5477213"/>
            <a:ext cx="102592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Human Imaging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075426" y="5646082"/>
            <a:ext cx="87280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DNA Services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757895" y="4918846"/>
            <a:ext cx="1563761" cy="382426"/>
            <a:chOff x="577314" y="2958109"/>
            <a:chExt cx="1563761" cy="382426"/>
          </a:xfrm>
        </p:grpSpPr>
        <p:sp>
          <p:nvSpPr>
            <p:cNvPr id="89" name="TextBox 88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77314" y="3155869"/>
              <a:ext cx="39754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MSCR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066470" y="667731"/>
            <a:ext cx="22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203901" y="669590"/>
            <a:ext cx="103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895600" y="1270100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832826" y="1486172"/>
            <a:ext cx="1252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Clinical Trials Center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075426" y="2673668"/>
            <a:ext cx="152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Undergraduate Pipeline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44183" y="4457696"/>
            <a:ext cx="85202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STC Patenting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44183" y="4637495"/>
            <a:ext cx="118045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STC Seminar Series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832121" y="4092287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832826" y="4318127"/>
            <a:ext cx="89152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Biocomputing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32826" y="4502793"/>
            <a:ext cx="93583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Bioinformatics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820515" y="4680216"/>
            <a:ext cx="12647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Animal Models (CC)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811667" y="4863752"/>
            <a:ext cx="95699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Animal Models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2010 Faculty Survey for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15" grpId="0"/>
      <p:bldP spid="16" grpId="0"/>
      <p:bldP spid="17" grpId="0"/>
      <p:bldP spid="18" grpId="0"/>
      <p:bldP spid="69" grpId="0"/>
      <p:bldP spid="81" grpId="0"/>
      <p:bldP spid="82" grpId="0"/>
      <p:bldP spid="83" grpId="0"/>
      <p:bldP spid="84" grpId="0"/>
      <p:bldP spid="85" grpId="0"/>
      <p:bldP spid="86" grpId="0"/>
      <p:bldP spid="92" grpId="0"/>
      <p:bldP spid="95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43447" y="2177537"/>
            <a:ext cx="114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542925" y="5073134"/>
            <a:ext cx="154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749548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388620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44183" y="2456899"/>
            <a:ext cx="1887633" cy="400110"/>
            <a:chOff x="577314" y="2362203"/>
            <a:chExt cx="1887633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577314" y="2362203"/>
              <a:ext cx="157556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7314" y="2577647"/>
              <a:ext cx="188763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Grants Management Training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44182" y="3021091"/>
            <a:ext cx="156376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Education &amp; Training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4182" y="3218851"/>
            <a:ext cx="17649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Post-Doctoral Development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4182" y="3402613"/>
            <a:ext cx="158799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Junior Faculty Mentoring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44183" y="4086398"/>
            <a:ext cx="1728550" cy="400110"/>
            <a:chOff x="577314" y="2362203"/>
            <a:chExt cx="1728550" cy="400110"/>
          </a:xfrm>
        </p:grpSpPr>
        <p:sp>
          <p:nvSpPr>
            <p:cNvPr id="35" name="TextBox 34"/>
            <p:cNvSpPr txBox="1"/>
            <p:nvPr/>
          </p:nvSpPr>
          <p:spPr>
            <a:xfrm>
              <a:off x="577314" y="2362203"/>
              <a:ext cx="16275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IP/Commercialization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7314" y="2577647"/>
              <a:ext cx="17285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STC Marketing &amp; Licensing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57109" y="1246460"/>
            <a:ext cx="1745158" cy="373772"/>
            <a:chOff x="577314" y="1295979"/>
            <a:chExt cx="1745158" cy="373772"/>
          </a:xfrm>
        </p:grpSpPr>
        <p:sp>
          <p:nvSpPr>
            <p:cNvPr id="38" name="TextBox 37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7314" y="1485085"/>
              <a:ext cx="14071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Promotion Processes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57109" y="1708542"/>
            <a:ext cx="1891223" cy="848756"/>
            <a:chOff x="577314" y="1295979"/>
            <a:chExt cx="1891223" cy="848756"/>
          </a:xfrm>
        </p:grpSpPr>
        <p:sp>
          <p:nvSpPr>
            <p:cNvPr id="45" name="TextBox 44"/>
            <p:cNvSpPr txBox="1"/>
            <p:nvPr/>
          </p:nvSpPr>
          <p:spPr>
            <a:xfrm>
              <a:off x="577314" y="1295979"/>
              <a:ext cx="157556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7314" y="1485085"/>
              <a:ext cx="13201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Biohazard/Biosafety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7314" y="1643413"/>
              <a:ext cx="78386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Animal Care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7314" y="1801741"/>
              <a:ext cx="126534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Conflicts of Interest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7314" y="1960069"/>
              <a:ext cx="18912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Human Research Protections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54689" y="2667000"/>
            <a:ext cx="1121910" cy="532100"/>
            <a:chOff x="577314" y="1295979"/>
            <a:chExt cx="1121910" cy="532100"/>
          </a:xfrm>
        </p:grpSpPr>
        <p:sp>
          <p:nvSpPr>
            <p:cNvPr id="52" name="TextBox 51"/>
            <p:cNvSpPr txBox="1"/>
            <p:nvPr/>
          </p:nvSpPr>
          <p:spPr>
            <a:xfrm>
              <a:off x="577314" y="1295979"/>
              <a:ext cx="112191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Fiscal Services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7314" y="1485085"/>
              <a:ext cx="61144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Preaward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77314" y="1643413"/>
              <a:ext cx="67819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Postaward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57109" y="3266019"/>
            <a:ext cx="1563761" cy="549408"/>
            <a:chOff x="577314" y="2958109"/>
            <a:chExt cx="1563761" cy="549408"/>
          </a:xfrm>
        </p:grpSpPr>
        <p:sp>
          <p:nvSpPr>
            <p:cNvPr id="58" name="TextBox 57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7314" y="3155869"/>
              <a:ext cx="115140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MD/PhD Program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7314" y="3322851"/>
              <a:ext cx="36708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BSGP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44183" y="1285733"/>
            <a:ext cx="1954061" cy="1007084"/>
            <a:chOff x="577314" y="1295979"/>
            <a:chExt cx="1954061" cy="1007084"/>
          </a:xfrm>
        </p:grpSpPr>
        <p:sp>
          <p:nvSpPr>
            <p:cNvPr id="63" name="TextBox 62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7314" y="1485085"/>
              <a:ext cx="115089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Startup Packages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7314" y="1643413"/>
              <a:ext cx="19540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Salaries offered to candidates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7314" y="1801741"/>
              <a:ext cx="97501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Protected Time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7314" y="1960069"/>
              <a:ext cx="17537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Admin &amp; Technical Support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7314" y="2118397"/>
              <a:ext cx="145597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HR &amp; Hiring Processes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075425" y="1246460"/>
            <a:ext cx="1444051" cy="1040748"/>
            <a:chOff x="6743699" y="1237375"/>
            <a:chExt cx="1444051" cy="1040748"/>
          </a:xfrm>
        </p:grpSpPr>
        <p:sp>
          <p:nvSpPr>
            <p:cNvPr id="13" name="TextBox 12"/>
            <p:cNvSpPr txBox="1"/>
            <p:nvPr/>
          </p:nvSpPr>
          <p:spPr>
            <a:xfrm>
              <a:off x="6743700" y="1237375"/>
              <a:ext cx="125316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Shared Facilities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3700" y="1436381"/>
              <a:ext cx="2548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ARF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3700" y="1578298"/>
              <a:ext cx="9852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Flow Cytometry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43700" y="1756399"/>
              <a:ext cx="72936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Microscopy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43699" y="1914901"/>
              <a:ext cx="8383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(CC)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743700" y="2093457"/>
              <a:ext cx="14440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(CTSC/GCRC)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075426" y="4095483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75426" y="4295130"/>
            <a:ext cx="13004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Electron Microscopy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75426" y="4463999"/>
            <a:ext cx="64761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Genomics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75426" y="4632868"/>
            <a:ext cx="9297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Human Tissue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075426" y="4822161"/>
            <a:ext cx="87280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DNA Services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757895" y="4918846"/>
            <a:ext cx="1563761" cy="382426"/>
            <a:chOff x="577314" y="2958109"/>
            <a:chExt cx="1563761" cy="382426"/>
          </a:xfrm>
        </p:grpSpPr>
        <p:sp>
          <p:nvSpPr>
            <p:cNvPr id="89" name="TextBox 88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77314" y="3155869"/>
              <a:ext cx="39754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MSCR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066470" y="667731"/>
            <a:ext cx="22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203901" y="669590"/>
            <a:ext cx="103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895600" y="1270100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896305" y="1495940"/>
            <a:ext cx="1252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Clinical Trials Center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44183" y="4457696"/>
            <a:ext cx="85202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STC Patenting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44183" y="4637495"/>
            <a:ext cx="118045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STC Seminar Series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32121" y="4092287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32826" y="4318127"/>
            <a:ext cx="89152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Biocomputing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832826" y="4502793"/>
            <a:ext cx="93583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Bioinformatics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0515" y="4680216"/>
            <a:ext cx="12647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Animal Models (CC)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1667" y="4863752"/>
            <a:ext cx="95699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Animal Models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63114" y="2702736"/>
            <a:ext cx="152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Undergraduate Pipeline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75426" y="5006784"/>
            <a:ext cx="102592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Human Imaging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43769" y="2514600"/>
            <a:ext cx="18122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Grants Management Training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63114" y="2896150"/>
            <a:ext cx="17649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Post-Doctoral Development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75425" y="2282505"/>
            <a:ext cx="1252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Clinical Trials Center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49865" y="4078657"/>
            <a:ext cx="162756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IP/Commercialization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743769" y="4301842"/>
            <a:ext cx="164275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Marketing &amp; Licensing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754689" y="4463999"/>
            <a:ext cx="85202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Patenting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54689" y="4632868"/>
            <a:ext cx="118045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Seminar Series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063114" y="5184028"/>
            <a:ext cx="12647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Animal Models (CC)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2011 Faculty Survey for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8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86" grpId="0"/>
      <p:bldP spid="91" grpId="0"/>
      <p:bldP spid="92" grpId="0"/>
      <p:bldP spid="95" grpId="0"/>
      <p:bldP spid="96" grpId="0"/>
      <p:bldP spid="100" grpId="0"/>
      <p:bldP spid="101" grpId="0"/>
      <p:bldP spid="103" grpId="0"/>
      <p:bldP spid="74" grpId="0"/>
      <p:bldP spid="75" grpId="0"/>
      <p:bldP spid="81" grpId="0"/>
      <p:bldP spid="82" grpId="0"/>
      <p:bldP spid="83" grpId="0"/>
      <p:bldP spid="84" grpId="0"/>
      <p:bldP spid="85" grpId="0"/>
      <p:bldP spid="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43447" y="2177537"/>
            <a:ext cx="114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542925" y="5073134"/>
            <a:ext cx="154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Not Important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749548"/>
            <a:ext cx="0" cy="530352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3886200"/>
            <a:ext cx="8686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444182" y="3021091"/>
            <a:ext cx="1587999" cy="407909"/>
            <a:chOff x="577314" y="2958109"/>
            <a:chExt cx="1587999" cy="407909"/>
          </a:xfrm>
        </p:grpSpPr>
        <p:sp>
          <p:nvSpPr>
            <p:cNvPr id="25" name="TextBox 24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7314" y="3181352"/>
              <a:ext cx="158799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Junior Faculty Mentoring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57109" y="1378828"/>
            <a:ext cx="1745158" cy="373772"/>
            <a:chOff x="577314" y="1295979"/>
            <a:chExt cx="1745158" cy="373772"/>
          </a:xfrm>
        </p:grpSpPr>
        <p:sp>
          <p:nvSpPr>
            <p:cNvPr id="38" name="TextBox 37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7314" y="1485085"/>
              <a:ext cx="140711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Promotion Processes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57109" y="1708542"/>
            <a:ext cx="1891223" cy="848756"/>
            <a:chOff x="577314" y="1295979"/>
            <a:chExt cx="1891223" cy="848756"/>
          </a:xfrm>
        </p:grpSpPr>
        <p:sp>
          <p:nvSpPr>
            <p:cNvPr id="45" name="TextBox 44"/>
            <p:cNvSpPr txBox="1"/>
            <p:nvPr/>
          </p:nvSpPr>
          <p:spPr>
            <a:xfrm>
              <a:off x="577314" y="1295979"/>
              <a:ext cx="157556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Compliance Services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7314" y="1485085"/>
              <a:ext cx="13201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Biohazard/Biosafety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7314" y="1643413"/>
              <a:ext cx="78386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Animal Care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7314" y="1801741"/>
              <a:ext cx="126534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Conflicts of Interest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7314" y="1960069"/>
              <a:ext cx="189122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Human Research Protections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754689" y="2744500"/>
            <a:ext cx="1121910" cy="532100"/>
            <a:chOff x="577314" y="1295979"/>
            <a:chExt cx="1121910" cy="532100"/>
          </a:xfrm>
        </p:grpSpPr>
        <p:sp>
          <p:nvSpPr>
            <p:cNvPr id="52" name="TextBox 51"/>
            <p:cNvSpPr txBox="1"/>
            <p:nvPr/>
          </p:nvSpPr>
          <p:spPr>
            <a:xfrm>
              <a:off x="577314" y="1295979"/>
              <a:ext cx="1121910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Fiscal Services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7314" y="1485085"/>
              <a:ext cx="61144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Preaward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77314" y="1643413"/>
              <a:ext cx="678199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Postaward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57109" y="3266019"/>
            <a:ext cx="1563761" cy="549408"/>
            <a:chOff x="577314" y="2958109"/>
            <a:chExt cx="1563761" cy="549408"/>
          </a:xfrm>
        </p:grpSpPr>
        <p:sp>
          <p:nvSpPr>
            <p:cNvPr id="58" name="TextBox 57"/>
            <p:cNvSpPr txBox="1"/>
            <p:nvPr/>
          </p:nvSpPr>
          <p:spPr>
            <a:xfrm>
              <a:off x="577314" y="2958109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7314" y="3155869"/>
              <a:ext cx="115140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MD/PhD Program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7314" y="3322851"/>
              <a:ext cx="36708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BSGP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44183" y="1285733"/>
            <a:ext cx="1954061" cy="1007084"/>
            <a:chOff x="577314" y="1295979"/>
            <a:chExt cx="1954061" cy="1007084"/>
          </a:xfrm>
        </p:grpSpPr>
        <p:sp>
          <p:nvSpPr>
            <p:cNvPr id="63" name="TextBox 62"/>
            <p:cNvSpPr txBox="1"/>
            <p:nvPr/>
          </p:nvSpPr>
          <p:spPr>
            <a:xfrm>
              <a:off x="577314" y="1295979"/>
              <a:ext cx="174515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Recruitment/Retention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7314" y="1485085"/>
              <a:ext cx="1150892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Startup Packages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7314" y="1643413"/>
              <a:ext cx="195406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Salaries offered to candidates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7314" y="1801741"/>
              <a:ext cx="97501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Protected Time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7314" y="1960069"/>
              <a:ext cx="17537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Admin &amp; Technical Support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77314" y="2118397"/>
              <a:ext cx="145597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HR &amp; Hiring Processes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075425" y="990600"/>
            <a:ext cx="1444051" cy="1040748"/>
            <a:chOff x="6743699" y="1237375"/>
            <a:chExt cx="1444051" cy="1040748"/>
          </a:xfrm>
        </p:grpSpPr>
        <p:sp>
          <p:nvSpPr>
            <p:cNvPr id="13" name="TextBox 12"/>
            <p:cNvSpPr txBox="1"/>
            <p:nvPr/>
          </p:nvSpPr>
          <p:spPr>
            <a:xfrm>
              <a:off x="6743700" y="1237375"/>
              <a:ext cx="125316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Shared Facilities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43700" y="1436381"/>
              <a:ext cx="2548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ARF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3700" y="1578298"/>
              <a:ext cx="98527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Flow Cytometry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43700" y="1756399"/>
              <a:ext cx="729367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Microscopy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43699" y="1914901"/>
              <a:ext cx="83837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(CC)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743700" y="2093457"/>
              <a:ext cx="144405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err="1">
                  <a:solidFill>
                    <a:srgbClr val="464646"/>
                  </a:solidFill>
                </a:rPr>
                <a:t>Biostats</a:t>
              </a:r>
              <a:r>
                <a:rPr lang="en-US" sz="1200" dirty="0">
                  <a:solidFill>
                    <a:srgbClr val="464646"/>
                  </a:solidFill>
                </a:rPr>
                <a:t> (CTSC/GCRC)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075426" y="4095483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075426" y="4295130"/>
            <a:ext cx="13004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Electron Microscopy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75426" y="4463999"/>
            <a:ext cx="64761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Genomics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075426" y="4632868"/>
            <a:ext cx="9297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464646"/>
                </a:solidFill>
              </a:rPr>
              <a:t>Human Tissue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711959" y="5109922"/>
            <a:ext cx="1563761" cy="400225"/>
            <a:chOff x="518735" y="3029931"/>
            <a:chExt cx="1563761" cy="400225"/>
          </a:xfrm>
        </p:grpSpPr>
        <p:sp>
          <p:nvSpPr>
            <p:cNvPr id="89" name="TextBox 88"/>
            <p:cNvSpPr txBox="1"/>
            <p:nvPr/>
          </p:nvSpPr>
          <p:spPr>
            <a:xfrm>
              <a:off x="518735" y="3029931"/>
              <a:ext cx="156376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u="sng" dirty="0">
                  <a:solidFill>
                    <a:srgbClr val="464646"/>
                  </a:solidFill>
                </a:rPr>
                <a:t>Education &amp; Training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87670" y="3245490"/>
              <a:ext cx="39754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solidFill>
                    <a:srgbClr val="464646"/>
                  </a:solidFill>
                </a:rPr>
                <a:t>MSCR</a:t>
              </a: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066470" y="667731"/>
            <a:ext cx="2285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Improvement Needed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203901" y="669590"/>
            <a:ext cx="103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Satisfied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32121" y="4092287"/>
            <a:ext cx="1253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Shared Facilities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32826" y="4318127"/>
            <a:ext cx="89152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Biocomputing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832826" y="4502793"/>
            <a:ext cx="93583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Bioinformatics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32826" y="4679086"/>
            <a:ext cx="95699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Animal Models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072505" y="3317066"/>
            <a:ext cx="15290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Undergraduate Pipeline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43769" y="2540578"/>
            <a:ext cx="181229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Grants Management Training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72505" y="3508160"/>
            <a:ext cx="17649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Post-Doctoral Development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75425" y="2133600"/>
            <a:ext cx="125245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Clinical Trials Center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749865" y="4078657"/>
            <a:ext cx="162756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IP/Commercialization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729426" y="4284740"/>
            <a:ext cx="164275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Marketing &amp; Licensing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723029" y="4632868"/>
            <a:ext cx="85202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Patenting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738543" y="4817534"/>
            <a:ext cx="117686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Seminar Series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075426" y="4817534"/>
            <a:ext cx="102592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Human Imaging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82792" y="5002200"/>
            <a:ext cx="12647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Animal Models (CC)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44182" y="2282505"/>
            <a:ext cx="210147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Promotion Processes on CE Track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12281" y="4083724"/>
            <a:ext cx="162756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IP/Commercialization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89424" y="4294101"/>
            <a:ext cx="164275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STC Marketing &amp; Licensing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738639" y="986624"/>
            <a:ext cx="162756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464646"/>
                </a:solidFill>
              </a:rPr>
              <a:t>IP/Commercialization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729426" y="1202068"/>
            <a:ext cx="85202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Patenting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082404" y="3136791"/>
            <a:ext cx="36708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MSCR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82792" y="2299340"/>
            <a:ext cx="13004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Electron Microscopy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082792" y="2446763"/>
            <a:ext cx="6219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Genomics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085688" y="2604425"/>
            <a:ext cx="87844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Human Tissue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082404" y="2775510"/>
            <a:ext cx="9842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Human Imaging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082404" y="2960176"/>
            <a:ext cx="126477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Animal Models (CC)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723589" y="4448202"/>
            <a:ext cx="118045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STC Seminar Series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072623" y="5165467"/>
            <a:ext cx="95699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Animal Models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074766" y="5333104"/>
            <a:ext cx="89152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Biocomputing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0" y="-15551"/>
            <a:ext cx="9144000" cy="630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474B78">
                    <a:lumMod val="75000"/>
                  </a:srgbClr>
                </a:solidFill>
                <a:latin typeface="Arial Narrow" pitchFamily="34" charset="0"/>
              </a:rPr>
              <a:t>2012 Faculty Survey for Research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9385-3C15-4E37-A2FA-1444CAF589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97" grpId="0"/>
      <p:bldP spid="98" grpId="0"/>
      <p:bldP spid="99" grpId="0"/>
      <p:bldP spid="101" grpId="0"/>
      <p:bldP spid="81" grpId="0"/>
      <p:bldP spid="82" grpId="0"/>
      <p:bldP spid="83" grpId="0"/>
      <p:bldP spid="84" grpId="0"/>
      <p:bldP spid="85" grpId="0"/>
      <p:bldP spid="86" grpId="0"/>
      <p:bldP spid="91" grpId="0"/>
      <p:bldP spid="92" grpId="0"/>
      <p:bldP spid="95" grpId="0"/>
      <p:bldP spid="96" grpId="0"/>
      <p:bldP spid="100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</p:bldLst>
  </p:timing>
</p:sld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4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6811</TotalTime>
  <Words>5386</Words>
  <Application>Microsoft Office PowerPoint</Application>
  <PresentationFormat>On-screen Show (4:3)</PresentationFormat>
  <Paragraphs>1518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Calibri</vt:lpstr>
      <vt:lpstr>Times New Roman</vt:lpstr>
      <vt:lpstr>Tw Cen MT</vt:lpstr>
      <vt:lpstr>Wingdings</vt:lpstr>
      <vt:lpstr>Theme1</vt:lpstr>
      <vt:lpstr>UNM Faculty Survey  for Research 2021</vt:lpstr>
      <vt:lpstr>2021 Survey Responses</vt:lpstr>
      <vt:lpstr>2020 Survey Responses</vt:lpstr>
      <vt:lpstr>2019 Survey Responses</vt:lpstr>
      <vt:lpstr>2018 Survey Responses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10 Highest Ranked for Satisfaction</vt:lpstr>
      <vt:lpstr>Lowest Ranked for Satisfaction</vt:lpstr>
      <vt:lpstr>Top 10 Response Rate</vt:lpstr>
      <vt:lpstr>Bottom 10 Response Rate</vt:lpstr>
      <vt:lpstr>PowerPoint Presentation</vt:lpstr>
      <vt:lpstr>PowerPoint Presentation</vt:lpstr>
      <vt:lpstr>PowerPoint Presentation</vt:lpstr>
      <vt:lpstr>PowerPoint Presentation</vt:lpstr>
      <vt:lpstr>Questions with Satisfaction Scores of 1 ≥ 20%</vt:lpstr>
      <vt:lpstr>COVID-19 Effects on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Lomas2211</dc:creator>
  <cp:lastModifiedBy>Jade N Knight</cp:lastModifiedBy>
  <cp:revision>355</cp:revision>
  <cp:lastPrinted>2018-09-11T20:21:34Z</cp:lastPrinted>
  <dcterms:created xsi:type="dcterms:W3CDTF">2013-10-03T17:46:15Z</dcterms:created>
  <dcterms:modified xsi:type="dcterms:W3CDTF">2021-11-02T18:37:34Z</dcterms:modified>
</cp:coreProperties>
</file>